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5024100" cy="11239500"/>
  <p:notesSz cx="15024100" cy="11239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349"/>
    <p:restoredTop sz="94628"/>
  </p:normalViewPr>
  <p:slideViewPr>
    <p:cSldViewPr>
      <p:cViewPr varScale="1">
        <p:scale>
          <a:sx n="28" d="100"/>
          <a:sy n="28" d="100"/>
        </p:scale>
        <p:origin x="192" y="12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26807" y="2681097"/>
            <a:ext cx="12770485" cy="1816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53615" y="4843272"/>
            <a:ext cx="10516870" cy="2162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1205" y="1989201"/>
            <a:ext cx="6535483" cy="570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37411" y="1989201"/>
            <a:ext cx="6535483" cy="570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C3968-33AC-2488-C1F2-9BAC0AB6D5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8013" y="3476688"/>
            <a:ext cx="11268075" cy="2275751"/>
          </a:xfrm>
        </p:spPr>
        <p:txBody>
          <a:bodyPr anchor="b"/>
          <a:lstStyle>
            <a:lvl1pPr algn="ctr">
              <a:defRPr sz="7394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FEDD2-5CC9-66CE-FCDE-3A6EF6602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8013" y="5903340"/>
            <a:ext cx="11268075" cy="455189"/>
          </a:xfrm>
        </p:spPr>
        <p:txBody>
          <a:bodyPr/>
          <a:lstStyle>
            <a:lvl1pPr marL="0" indent="0" algn="ctr">
              <a:buNone/>
              <a:defRPr sz="2958"/>
            </a:lvl1pPr>
            <a:lvl2pPr marL="563408" indent="0" algn="ctr">
              <a:buNone/>
              <a:defRPr sz="2465"/>
            </a:lvl2pPr>
            <a:lvl3pPr marL="1126815" indent="0" algn="ctr">
              <a:buNone/>
              <a:defRPr sz="2218"/>
            </a:lvl3pPr>
            <a:lvl4pPr marL="1690223" indent="0" algn="ctr">
              <a:buNone/>
              <a:defRPr sz="1972"/>
            </a:lvl4pPr>
            <a:lvl5pPr marL="2253630" indent="0" algn="ctr">
              <a:buNone/>
              <a:defRPr sz="1972"/>
            </a:lvl5pPr>
            <a:lvl6pPr marL="2817038" indent="0" algn="ctr">
              <a:buNone/>
              <a:defRPr sz="1972"/>
            </a:lvl6pPr>
            <a:lvl7pPr marL="3380445" indent="0" algn="ctr">
              <a:buNone/>
              <a:defRPr sz="1972"/>
            </a:lvl7pPr>
            <a:lvl8pPr marL="3943853" indent="0" algn="ctr">
              <a:buNone/>
              <a:defRPr sz="1972"/>
            </a:lvl8pPr>
            <a:lvl9pPr marL="4507260" indent="0" algn="ctr">
              <a:buNone/>
              <a:defRPr sz="1972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2B5C7-AFE6-1C2D-0532-2E143EFF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205" y="8043291"/>
            <a:ext cx="3455543" cy="276999"/>
          </a:xfrm>
        </p:spPr>
        <p:txBody>
          <a:bodyPr/>
          <a:lstStyle/>
          <a:p>
            <a:fld id="{69D9B1AA-A657-0342-8360-E28807A8F076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A8F7F-0C29-AC1D-741A-6E8586DC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08194" y="8043291"/>
            <a:ext cx="4807712" cy="276999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AA05E-7594-5B29-0320-23F78FD5D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7352" y="8043291"/>
            <a:ext cx="3455543" cy="276999"/>
          </a:xfrm>
        </p:spPr>
        <p:txBody>
          <a:bodyPr/>
          <a:lstStyle/>
          <a:p>
            <a:fld id="{A9153C18-5902-F844-9B53-F9A9B0686E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18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30107" y="1791970"/>
            <a:ext cx="4563884" cy="3670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1205" y="1989201"/>
            <a:ext cx="13521690" cy="570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08194" y="8043291"/>
            <a:ext cx="4807712" cy="432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1205" y="8043291"/>
            <a:ext cx="3455543" cy="432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17352" y="8043291"/>
            <a:ext cx="3455543" cy="432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eather.thuynsma@up.ac.za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>
            <a:extLst>
              <a:ext uri="{FF2B5EF4-FFF2-40B4-BE49-F238E27FC236}">
                <a16:creationId xmlns:a16="http://schemas.microsoft.com/office/drawing/2014/main" id="{452B5AE1-C75B-BDBC-EBA4-59DE286777CE}"/>
              </a:ext>
            </a:extLst>
          </p:cNvPr>
          <p:cNvSpPr/>
          <p:nvPr/>
        </p:nvSpPr>
        <p:spPr>
          <a:xfrm>
            <a:off x="7816850" y="7506166"/>
            <a:ext cx="2593804" cy="2761784"/>
          </a:xfrm>
          <a:prstGeom prst="ellipse">
            <a:avLst/>
          </a:prstGeom>
          <a:solidFill>
            <a:schemeClr val="tx2">
              <a:lumMod val="75000"/>
              <a:lumOff val="25000"/>
              <a:alpha val="20052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D8BCEF6-A070-8B3A-367E-B7CD2BB8A3A9}"/>
              </a:ext>
            </a:extLst>
          </p:cNvPr>
          <p:cNvSpPr/>
          <p:nvPr/>
        </p:nvSpPr>
        <p:spPr>
          <a:xfrm>
            <a:off x="1307999" y="1817219"/>
            <a:ext cx="2593804" cy="2761784"/>
          </a:xfrm>
          <a:prstGeom prst="ellipse">
            <a:avLst/>
          </a:prstGeom>
          <a:solidFill>
            <a:schemeClr val="tx2">
              <a:lumMod val="75000"/>
              <a:lumOff val="25000"/>
              <a:alpha val="19586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CF9EFCD-0045-BDDA-091A-F6F9BEB873E6}"/>
              </a:ext>
            </a:extLst>
          </p:cNvPr>
          <p:cNvSpPr/>
          <p:nvPr/>
        </p:nvSpPr>
        <p:spPr>
          <a:xfrm>
            <a:off x="11266541" y="2800795"/>
            <a:ext cx="2593804" cy="2761784"/>
          </a:xfrm>
          <a:prstGeom prst="ellipse">
            <a:avLst/>
          </a:prstGeom>
          <a:solidFill>
            <a:schemeClr val="tx2">
              <a:lumMod val="75000"/>
              <a:lumOff val="25000"/>
              <a:alpha val="20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422E64-225C-B732-3D75-B45637204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3752" y="2609389"/>
            <a:ext cx="12856687" cy="3939227"/>
          </a:xfrm>
        </p:spPr>
        <p:txBody>
          <a:bodyPr anchor="ctr">
            <a:normAutofit/>
          </a:bodyPr>
          <a:lstStyle/>
          <a:p>
            <a:pPr algn="ctr"/>
            <a:r>
              <a:rPr lang="en-GB" sz="4929" b="1" dirty="0">
                <a:latin typeface="Arial" panose="020B0604020202020204" pitchFamily="34" charset="0"/>
                <a:cs typeface="Arial" panose="020B0604020202020204" pitchFamily="34" charset="0"/>
              </a:rPr>
              <a:t>INSTITUTIONALISING ACCOUNTABILITY:</a:t>
            </a:r>
            <a:br>
              <a:rPr lang="en-GB" sz="4929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450" dirty="0">
                <a:latin typeface="Arial" panose="020B0604020202020204" pitchFamily="34" charset="0"/>
                <a:cs typeface="Arial" panose="020B0604020202020204" pitchFamily="34" charset="0"/>
              </a:rPr>
              <a:t>Digital Tools, Political Will and Transparency in Party Finance</a:t>
            </a:r>
            <a:br>
              <a:rPr lang="en-GB" sz="345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542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51EAB4-B8ED-8E77-AED8-FD40C3590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3777" y="5100826"/>
            <a:ext cx="6516544" cy="2895580"/>
          </a:xfrm>
        </p:spPr>
        <p:txBody>
          <a:bodyPr anchor="ctr">
            <a:normAutofit/>
          </a:bodyPr>
          <a:lstStyle/>
          <a:p>
            <a:r>
              <a:rPr lang="en-GB" sz="246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Heather A Thuynsma, PhD</a:t>
            </a:r>
          </a:p>
          <a:p>
            <a:endParaRPr lang="en-GB" sz="1972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21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Political Sciences</a:t>
            </a:r>
          </a:p>
          <a:p>
            <a:r>
              <a:rPr lang="en-GB" sz="221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Pretoria</a:t>
            </a:r>
          </a:p>
          <a:p>
            <a:r>
              <a:rPr lang="en-GB" sz="197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  <a:r>
              <a:rPr lang="en-GB" sz="197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heather.thuynsma@up.ac.za</a:t>
            </a:r>
            <a:r>
              <a:rPr lang="en-GB" sz="197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97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object 3">
            <a:extLst>
              <a:ext uri="{FF2B5EF4-FFF2-40B4-BE49-F238E27FC236}">
                <a16:creationId xmlns:a16="http://schemas.microsoft.com/office/drawing/2014/main" id="{5DBCA748-4FEC-29BE-7FB8-1AB94A9B08DC}"/>
              </a:ext>
            </a:extLst>
          </p:cNvPr>
          <p:cNvGrpSpPr/>
          <p:nvPr/>
        </p:nvGrpSpPr>
        <p:grpSpPr>
          <a:xfrm>
            <a:off x="4692760" y="5288546"/>
            <a:ext cx="5603167" cy="2871794"/>
            <a:chOff x="875409" y="4810210"/>
            <a:chExt cx="3354704" cy="2330450"/>
          </a:xfrm>
        </p:grpSpPr>
        <p:sp>
          <p:nvSpPr>
            <p:cNvPr id="7" name="object 4">
              <a:extLst>
                <a:ext uri="{FF2B5EF4-FFF2-40B4-BE49-F238E27FC236}">
                  <a16:creationId xmlns:a16="http://schemas.microsoft.com/office/drawing/2014/main" id="{D26964B8-B414-CB06-8CDF-776A81F76AEF}"/>
                </a:ext>
              </a:extLst>
            </p:cNvPr>
            <p:cNvSpPr/>
            <p:nvPr/>
          </p:nvSpPr>
          <p:spPr>
            <a:xfrm>
              <a:off x="875409" y="4810210"/>
              <a:ext cx="3354704" cy="2330450"/>
            </a:xfrm>
            <a:custGeom>
              <a:avLst/>
              <a:gdLst/>
              <a:ahLst/>
              <a:cxnLst/>
              <a:rect l="l" t="t" r="r" b="b"/>
              <a:pathLst>
                <a:path w="3354704" h="2330450">
                  <a:moveTo>
                    <a:pt x="3098505" y="0"/>
                  </a:moveTo>
                  <a:lnTo>
                    <a:pt x="256074" y="0"/>
                  </a:lnTo>
                  <a:lnTo>
                    <a:pt x="210045" y="4125"/>
                  </a:lnTo>
                  <a:lnTo>
                    <a:pt x="166722" y="16020"/>
                  </a:lnTo>
                  <a:lnTo>
                    <a:pt x="126828" y="34961"/>
                  </a:lnTo>
                  <a:lnTo>
                    <a:pt x="91089" y="60225"/>
                  </a:lnTo>
                  <a:lnTo>
                    <a:pt x="60225" y="91088"/>
                  </a:lnTo>
                  <a:lnTo>
                    <a:pt x="34961" y="126828"/>
                  </a:lnTo>
                  <a:lnTo>
                    <a:pt x="16020" y="166721"/>
                  </a:lnTo>
                  <a:lnTo>
                    <a:pt x="4125" y="210044"/>
                  </a:lnTo>
                  <a:lnTo>
                    <a:pt x="0" y="256073"/>
                  </a:lnTo>
                  <a:lnTo>
                    <a:pt x="0" y="2074205"/>
                  </a:lnTo>
                  <a:lnTo>
                    <a:pt x="4125" y="2120235"/>
                  </a:lnTo>
                  <a:lnTo>
                    <a:pt x="16020" y="2163558"/>
                  </a:lnTo>
                  <a:lnTo>
                    <a:pt x="34961" y="2203451"/>
                  </a:lnTo>
                  <a:lnTo>
                    <a:pt x="60225" y="2239191"/>
                  </a:lnTo>
                  <a:lnTo>
                    <a:pt x="91089" y="2270054"/>
                  </a:lnTo>
                  <a:lnTo>
                    <a:pt x="126828" y="2295318"/>
                  </a:lnTo>
                  <a:lnTo>
                    <a:pt x="166722" y="2314259"/>
                  </a:lnTo>
                  <a:lnTo>
                    <a:pt x="210045" y="2326154"/>
                  </a:lnTo>
                  <a:lnTo>
                    <a:pt x="256074" y="2330279"/>
                  </a:lnTo>
                  <a:lnTo>
                    <a:pt x="3098505" y="2330279"/>
                  </a:lnTo>
                  <a:lnTo>
                    <a:pt x="3144534" y="2326154"/>
                  </a:lnTo>
                  <a:lnTo>
                    <a:pt x="3187857" y="2314259"/>
                  </a:lnTo>
                  <a:lnTo>
                    <a:pt x="3227750" y="2295318"/>
                  </a:lnTo>
                  <a:lnTo>
                    <a:pt x="3263490" y="2270054"/>
                  </a:lnTo>
                  <a:lnTo>
                    <a:pt x="3294354" y="2239191"/>
                  </a:lnTo>
                  <a:lnTo>
                    <a:pt x="3319618" y="2203451"/>
                  </a:lnTo>
                  <a:lnTo>
                    <a:pt x="3338559" y="2163558"/>
                  </a:lnTo>
                  <a:lnTo>
                    <a:pt x="3350454" y="2120235"/>
                  </a:lnTo>
                  <a:lnTo>
                    <a:pt x="3354580" y="2074205"/>
                  </a:lnTo>
                  <a:lnTo>
                    <a:pt x="3354580" y="256073"/>
                  </a:lnTo>
                  <a:lnTo>
                    <a:pt x="3350454" y="210044"/>
                  </a:lnTo>
                  <a:lnTo>
                    <a:pt x="3338559" y="166721"/>
                  </a:lnTo>
                  <a:lnTo>
                    <a:pt x="3319618" y="126828"/>
                  </a:lnTo>
                  <a:lnTo>
                    <a:pt x="3294354" y="91088"/>
                  </a:lnTo>
                  <a:lnTo>
                    <a:pt x="3263490" y="60225"/>
                  </a:lnTo>
                  <a:lnTo>
                    <a:pt x="3227750" y="34961"/>
                  </a:lnTo>
                  <a:lnTo>
                    <a:pt x="3187857" y="16020"/>
                  </a:lnTo>
                  <a:lnTo>
                    <a:pt x="3144534" y="4125"/>
                  </a:lnTo>
                  <a:lnTo>
                    <a:pt x="3098505" y="0"/>
                  </a:lnTo>
                  <a:close/>
                </a:path>
              </a:pathLst>
            </a:custGeom>
            <a:solidFill>
              <a:srgbClr val="FFFFFF">
                <a:alpha val="1019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5">
              <a:extLst>
                <a:ext uri="{FF2B5EF4-FFF2-40B4-BE49-F238E27FC236}">
                  <a16:creationId xmlns:a16="http://schemas.microsoft.com/office/drawing/2014/main" id="{4EC020D1-A0EC-0927-14B8-A1E1723230D8}"/>
                </a:ext>
              </a:extLst>
            </p:cNvPr>
            <p:cNvSpPr/>
            <p:nvPr/>
          </p:nvSpPr>
          <p:spPr>
            <a:xfrm>
              <a:off x="875409" y="4810210"/>
              <a:ext cx="3354704" cy="2330450"/>
            </a:xfrm>
            <a:custGeom>
              <a:avLst/>
              <a:gdLst/>
              <a:ahLst/>
              <a:cxnLst/>
              <a:rect l="l" t="t" r="r" b="b"/>
              <a:pathLst>
                <a:path w="3354704" h="2330450">
                  <a:moveTo>
                    <a:pt x="3098505" y="0"/>
                  </a:moveTo>
                  <a:lnTo>
                    <a:pt x="256074" y="0"/>
                  </a:lnTo>
                  <a:lnTo>
                    <a:pt x="210045" y="4125"/>
                  </a:lnTo>
                  <a:lnTo>
                    <a:pt x="166722" y="16020"/>
                  </a:lnTo>
                  <a:lnTo>
                    <a:pt x="126828" y="34961"/>
                  </a:lnTo>
                  <a:lnTo>
                    <a:pt x="91089" y="60225"/>
                  </a:lnTo>
                  <a:lnTo>
                    <a:pt x="60225" y="91088"/>
                  </a:lnTo>
                  <a:lnTo>
                    <a:pt x="34961" y="126828"/>
                  </a:lnTo>
                  <a:lnTo>
                    <a:pt x="16020" y="166721"/>
                  </a:lnTo>
                  <a:lnTo>
                    <a:pt x="4125" y="210044"/>
                  </a:lnTo>
                  <a:lnTo>
                    <a:pt x="0" y="256073"/>
                  </a:lnTo>
                  <a:lnTo>
                    <a:pt x="0" y="2074205"/>
                  </a:lnTo>
                  <a:lnTo>
                    <a:pt x="4125" y="2120235"/>
                  </a:lnTo>
                  <a:lnTo>
                    <a:pt x="16020" y="2163558"/>
                  </a:lnTo>
                  <a:lnTo>
                    <a:pt x="34961" y="2203451"/>
                  </a:lnTo>
                  <a:lnTo>
                    <a:pt x="60225" y="2239191"/>
                  </a:lnTo>
                  <a:lnTo>
                    <a:pt x="91089" y="2270054"/>
                  </a:lnTo>
                  <a:lnTo>
                    <a:pt x="126828" y="2295318"/>
                  </a:lnTo>
                  <a:lnTo>
                    <a:pt x="166722" y="2314259"/>
                  </a:lnTo>
                  <a:lnTo>
                    <a:pt x="210045" y="2326154"/>
                  </a:lnTo>
                  <a:lnTo>
                    <a:pt x="256074" y="2330279"/>
                  </a:lnTo>
                  <a:lnTo>
                    <a:pt x="3098505" y="2330279"/>
                  </a:lnTo>
                  <a:lnTo>
                    <a:pt x="3144534" y="2326154"/>
                  </a:lnTo>
                  <a:lnTo>
                    <a:pt x="3176138" y="2317476"/>
                  </a:lnTo>
                  <a:lnTo>
                    <a:pt x="256074" y="2317476"/>
                  </a:lnTo>
                  <a:lnTo>
                    <a:pt x="207047" y="2312534"/>
                  </a:lnTo>
                  <a:lnTo>
                    <a:pt x="161382" y="2298359"/>
                  </a:lnTo>
                  <a:lnTo>
                    <a:pt x="120059" y="2275929"/>
                  </a:lnTo>
                  <a:lnTo>
                    <a:pt x="84056" y="2246224"/>
                  </a:lnTo>
                  <a:lnTo>
                    <a:pt x="54350" y="2210220"/>
                  </a:lnTo>
                  <a:lnTo>
                    <a:pt x="31921" y="2168897"/>
                  </a:lnTo>
                  <a:lnTo>
                    <a:pt x="17746" y="2123233"/>
                  </a:lnTo>
                  <a:lnTo>
                    <a:pt x="12803" y="2074205"/>
                  </a:lnTo>
                  <a:lnTo>
                    <a:pt x="12803" y="256073"/>
                  </a:lnTo>
                  <a:lnTo>
                    <a:pt x="17746" y="207046"/>
                  </a:lnTo>
                  <a:lnTo>
                    <a:pt x="31921" y="161381"/>
                  </a:lnTo>
                  <a:lnTo>
                    <a:pt x="54350" y="120058"/>
                  </a:lnTo>
                  <a:lnTo>
                    <a:pt x="84056" y="84055"/>
                  </a:lnTo>
                  <a:lnTo>
                    <a:pt x="120059" y="54349"/>
                  </a:lnTo>
                  <a:lnTo>
                    <a:pt x="161382" y="31920"/>
                  </a:lnTo>
                  <a:lnTo>
                    <a:pt x="207047" y="17745"/>
                  </a:lnTo>
                  <a:lnTo>
                    <a:pt x="256074" y="12802"/>
                  </a:lnTo>
                  <a:lnTo>
                    <a:pt x="3176138" y="12802"/>
                  </a:lnTo>
                  <a:lnTo>
                    <a:pt x="3144534" y="4125"/>
                  </a:lnTo>
                  <a:lnTo>
                    <a:pt x="3098505" y="0"/>
                  </a:lnTo>
                  <a:close/>
                </a:path>
                <a:path w="3354704" h="2330450">
                  <a:moveTo>
                    <a:pt x="3176138" y="12802"/>
                  </a:moveTo>
                  <a:lnTo>
                    <a:pt x="3098505" y="12802"/>
                  </a:lnTo>
                  <a:lnTo>
                    <a:pt x="3147532" y="17745"/>
                  </a:lnTo>
                  <a:lnTo>
                    <a:pt x="3193197" y="31920"/>
                  </a:lnTo>
                  <a:lnTo>
                    <a:pt x="3234520" y="54349"/>
                  </a:lnTo>
                  <a:lnTo>
                    <a:pt x="3270523" y="84055"/>
                  </a:lnTo>
                  <a:lnTo>
                    <a:pt x="3300229" y="120058"/>
                  </a:lnTo>
                  <a:lnTo>
                    <a:pt x="3322658" y="161381"/>
                  </a:lnTo>
                  <a:lnTo>
                    <a:pt x="3336833" y="207046"/>
                  </a:lnTo>
                  <a:lnTo>
                    <a:pt x="3341776" y="256073"/>
                  </a:lnTo>
                  <a:lnTo>
                    <a:pt x="3341776" y="2074205"/>
                  </a:lnTo>
                  <a:lnTo>
                    <a:pt x="3336833" y="2123233"/>
                  </a:lnTo>
                  <a:lnTo>
                    <a:pt x="3322658" y="2168897"/>
                  </a:lnTo>
                  <a:lnTo>
                    <a:pt x="3300229" y="2210220"/>
                  </a:lnTo>
                  <a:lnTo>
                    <a:pt x="3270523" y="2246224"/>
                  </a:lnTo>
                  <a:lnTo>
                    <a:pt x="3234520" y="2275929"/>
                  </a:lnTo>
                  <a:lnTo>
                    <a:pt x="3193197" y="2298359"/>
                  </a:lnTo>
                  <a:lnTo>
                    <a:pt x="3147532" y="2312534"/>
                  </a:lnTo>
                  <a:lnTo>
                    <a:pt x="3098505" y="2317476"/>
                  </a:lnTo>
                  <a:lnTo>
                    <a:pt x="3176138" y="2317476"/>
                  </a:lnTo>
                  <a:lnTo>
                    <a:pt x="3227750" y="2295318"/>
                  </a:lnTo>
                  <a:lnTo>
                    <a:pt x="3263490" y="2270054"/>
                  </a:lnTo>
                  <a:lnTo>
                    <a:pt x="3294354" y="2239191"/>
                  </a:lnTo>
                  <a:lnTo>
                    <a:pt x="3319618" y="2203451"/>
                  </a:lnTo>
                  <a:lnTo>
                    <a:pt x="3338559" y="2163558"/>
                  </a:lnTo>
                  <a:lnTo>
                    <a:pt x="3350454" y="2120235"/>
                  </a:lnTo>
                  <a:lnTo>
                    <a:pt x="3354580" y="2074205"/>
                  </a:lnTo>
                  <a:lnTo>
                    <a:pt x="3354580" y="256073"/>
                  </a:lnTo>
                  <a:lnTo>
                    <a:pt x="3350454" y="210044"/>
                  </a:lnTo>
                  <a:lnTo>
                    <a:pt x="3338559" y="166721"/>
                  </a:lnTo>
                  <a:lnTo>
                    <a:pt x="3319618" y="126828"/>
                  </a:lnTo>
                  <a:lnTo>
                    <a:pt x="3294354" y="91088"/>
                  </a:lnTo>
                  <a:lnTo>
                    <a:pt x="3263490" y="60225"/>
                  </a:lnTo>
                  <a:lnTo>
                    <a:pt x="3227750" y="34961"/>
                  </a:lnTo>
                  <a:lnTo>
                    <a:pt x="3187857" y="16020"/>
                  </a:lnTo>
                  <a:lnTo>
                    <a:pt x="3176138" y="12802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04238D-54A2-3BA9-7875-4AD661CF980D}"/>
              </a:ext>
            </a:extLst>
          </p:cNvPr>
          <p:cNvCxnSpPr/>
          <p:nvPr/>
        </p:nvCxnSpPr>
        <p:spPr>
          <a:xfrm>
            <a:off x="861676" y="7354129"/>
            <a:ext cx="2187332" cy="0"/>
          </a:xfrm>
          <a:prstGeom prst="line">
            <a:avLst/>
          </a:prstGeom>
          <a:ln w="635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D00DD25-2877-4BCA-A45D-A400EAEF87B0}"/>
              </a:ext>
            </a:extLst>
          </p:cNvPr>
          <p:cNvCxnSpPr/>
          <p:nvPr/>
        </p:nvCxnSpPr>
        <p:spPr>
          <a:xfrm>
            <a:off x="11673012" y="6254687"/>
            <a:ext cx="2187332" cy="0"/>
          </a:xfrm>
          <a:prstGeom prst="line">
            <a:avLst/>
          </a:prstGeom>
          <a:ln w="635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0349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49250" y="450850"/>
            <a:ext cx="14274800" cy="10579099"/>
            <a:chOff x="374650" y="412750"/>
            <a:chExt cx="14274800" cy="7247835"/>
          </a:xfrm>
        </p:grpSpPr>
        <p:sp>
          <p:nvSpPr>
            <p:cNvPr id="5" name="object 5"/>
            <p:cNvSpPr/>
            <p:nvPr/>
          </p:nvSpPr>
          <p:spPr>
            <a:xfrm>
              <a:off x="374650" y="412750"/>
              <a:ext cx="14274800" cy="7247835"/>
            </a:xfrm>
            <a:custGeom>
              <a:avLst/>
              <a:gdLst/>
              <a:ahLst/>
              <a:cxnLst/>
              <a:rect l="l" t="t" r="r" b="b"/>
              <a:pathLst>
                <a:path w="14274800" h="7391400">
                  <a:moveTo>
                    <a:pt x="14020761" y="0"/>
                  </a:moveTo>
                  <a:lnTo>
                    <a:pt x="254035" y="0"/>
                  </a:lnTo>
                  <a:lnTo>
                    <a:pt x="208372" y="4090"/>
                  </a:lnTo>
                  <a:lnTo>
                    <a:pt x="165394" y="15882"/>
                  </a:lnTo>
                  <a:lnTo>
                    <a:pt x="125818" y="34660"/>
                  </a:lnTo>
                  <a:lnTo>
                    <a:pt x="90363" y="59706"/>
                  </a:lnTo>
                  <a:lnTo>
                    <a:pt x="59745" y="90304"/>
                  </a:lnTo>
                  <a:lnTo>
                    <a:pt x="34683" y="125736"/>
                  </a:lnTo>
                  <a:lnTo>
                    <a:pt x="15893" y="165286"/>
                  </a:lnTo>
                  <a:lnTo>
                    <a:pt x="4092" y="208236"/>
                  </a:lnTo>
                  <a:lnTo>
                    <a:pt x="0" y="253876"/>
                  </a:lnTo>
                  <a:lnTo>
                    <a:pt x="0" y="7137529"/>
                  </a:lnTo>
                  <a:lnTo>
                    <a:pt x="4092" y="7183163"/>
                  </a:lnTo>
                  <a:lnTo>
                    <a:pt x="15893" y="7226113"/>
                  </a:lnTo>
                  <a:lnTo>
                    <a:pt x="34683" y="7265663"/>
                  </a:lnTo>
                  <a:lnTo>
                    <a:pt x="59745" y="7301095"/>
                  </a:lnTo>
                  <a:lnTo>
                    <a:pt x="90363" y="7331693"/>
                  </a:lnTo>
                  <a:lnTo>
                    <a:pt x="125818" y="7356739"/>
                  </a:lnTo>
                  <a:lnTo>
                    <a:pt x="165394" y="7375517"/>
                  </a:lnTo>
                  <a:lnTo>
                    <a:pt x="208372" y="7387309"/>
                  </a:lnTo>
                  <a:lnTo>
                    <a:pt x="254035" y="7391400"/>
                  </a:lnTo>
                  <a:lnTo>
                    <a:pt x="14020761" y="7391400"/>
                  </a:lnTo>
                  <a:lnTo>
                    <a:pt x="14066424" y="7387309"/>
                  </a:lnTo>
                  <a:lnTo>
                    <a:pt x="14097802" y="7378700"/>
                  </a:lnTo>
                  <a:lnTo>
                    <a:pt x="254033" y="7378700"/>
                  </a:lnTo>
                  <a:lnTo>
                    <a:pt x="205396" y="7373800"/>
                  </a:lnTo>
                  <a:lnTo>
                    <a:pt x="160095" y="7359747"/>
                  </a:lnTo>
                  <a:lnTo>
                    <a:pt x="119101" y="7337510"/>
                  </a:lnTo>
                  <a:lnTo>
                    <a:pt x="83384" y="7308061"/>
                  </a:lnTo>
                  <a:lnTo>
                    <a:pt x="53915" y="7272367"/>
                  </a:lnTo>
                  <a:lnTo>
                    <a:pt x="31665" y="7231400"/>
                  </a:lnTo>
                  <a:lnTo>
                    <a:pt x="17603" y="7186128"/>
                  </a:lnTo>
                  <a:lnTo>
                    <a:pt x="12700" y="7137529"/>
                  </a:lnTo>
                  <a:lnTo>
                    <a:pt x="12700" y="253876"/>
                  </a:lnTo>
                  <a:lnTo>
                    <a:pt x="17603" y="205271"/>
                  </a:lnTo>
                  <a:lnTo>
                    <a:pt x="31665" y="159999"/>
                  </a:lnTo>
                  <a:lnTo>
                    <a:pt x="53915" y="119032"/>
                  </a:lnTo>
                  <a:lnTo>
                    <a:pt x="83384" y="83338"/>
                  </a:lnTo>
                  <a:lnTo>
                    <a:pt x="119101" y="53889"/>
                  </a:lnTo>
                  <a:lnTo>
                    <a:pt x="160095" y="31652"/>
                  </a:lnTo>
                  <a:lnTo>
                    <a:pt x="205396" y="17599"/>
                  </a:lnTo>
                  <a:lnTo>
                    <a:pt x="254033" y="12700"/>
                  </a:lnTo>
                  <a:lnTo>
                    <a:pt x="14097802" y="12700"/>
                  </a:lnTo>
                  <a:lnTo>
                    <a:pt x="14066424" y="4090"/>
                  </a:lnTo>
                  <a:lnTo>
                    <a:pt x="14020761" y="0"/>
                  </a:lnTo>
                  <a:close/>
                </a:path>
                <a:path w="14274800" h="7391400">
                  <a:moveTo>
                    <a:pt x="14097802" y="12700"/>
                  </a:moveTo>
                  <a:lnTo>
                    <a:pt x="14020761" y="12700"/>
                  </a:lnTo>
                  <a:lnTo>
                    <a:pt x="14069399" y="17599"/>
                  </a:lnTo>
                  <a:lnTo>
                    <a:pt x="14114701" y="31652"/>
                  </a:lnTo>
                  <a:lnTo>
                    <a:pt x="14155695" y="53889"/>
                  </a:lnTo>
                  <a:lnTo>
                    <a:pt x="14191413" y="83338"/>
                  </a:lnTo>
                  <a:lnTo>
                    <a:pt x="14220883" y="119032"/>
                  </a:lnTo>
                  <a:lnTo>
                    <a:pt x="14243134" y="159999"/>
                  </a:lnTo>
                  <a:lnTo>
                    <a:pt x="14257196" y="205271"/>
                  </a:lnTo>
                  <a:lnTo>
                    <a:pt x="14262100" y="253876"/>
                  </a:lnTo>
                  <a:lnTo>
                    <a:pt x="14262099" y="7137529"/>
                  </a:lnTo>
                  <a:lnTo>
                    <a:pt x="14257196" y="7186128"/>
                  </a:lnTo>
                  <a:lnTo>
                    <a:pt x="14243134" y="7231400"/>
                  </a:lnTo>
                  <a:lnTo>
                    <a:pt x="14220883" y="7272367"/>
                  </a:lnTo>
                  <a:lnTo>
                    <a:pt x="14191413" y="7308061"/>
                  </a:lnTo>
                  <a:lnTo>
                    <a:pt x="14155695" y="7337510"/>
                  </a:lnTo>
                  <a:lnTo>
                    <a:pt x="14114701" y="7359747"/>
                  </a:lnTo>
                  <a:lnTo>
                    <a:pt x="14069399" y="7373800"/>
                  </a:lnTo>
                  <a:lnTo>
                    <a:pt x="14020761" y="7378700"/>
                  </a:lnTo>
                  <a:lnTo>
                    <a:pt x="14097802" y="7378700"/>
                  </a:lnTo>
                  <a:lnTo>
                    <a:pt x="14148977" y="7356739"/>
                  </a:lnTo>
                  <a:lnTo>
                    <a:pt x="14184433" y="7331693"/>
                  </a:lnTo>
                  <a:lnTo>
                    <a:pt x="14215051" y="7301095"/>
                  </a:lnTo>
                  <a:lnTo>
                    <a:pt x="14240115" y="7265663"/>
                  </a:lnTo>
                  <a:lnTo>
                    <a:pt x="14258906" y="7226113"/>
                  </a:lnTo>
                  <a:lnTo>
                    <a:pt x="14270706" y="7183163"/>
                  </a:lnTo>
                  <a:lnTo>
                    <a:pt x="14274800" y="7137529"/>
                  </a:lnTo>
                  <a:lnTo>
                    <a:pt x="14274800" y="253876"/>
                  </a:lnTo>
                  <a:lnTo>
                    <a:pt x="14270706" y="208236"/>
                  </a:lnTo>
                  <a:lnTo>
                    <a:pt x="14258906" y="165286"/>
                  </a:lnTo>
                  <a:lnTo>
                    <a:pt x="14240115" y="125736"/>
                  </a:lnTo>
                  <a:lnTo>
                    <a:pt x="14215051" y="90304"/>
                  </a:lnTo>
                  <a:lnTo>
                    <a:pt x="14184433" y="59706"/>
                  </a:lnTo>
                  <a:lnTo>
                    <a:pt x="14148977" y="34660"/>
                  </a:lnTo>
                  <a:lnTo>
                    <a:pt x="14109402" y="15882"/>
                  </a:lnTo>
                  <a:lnTo>
                    <a:pt x="14097802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3484162"/>
              <a:ext cx="12979400" cy="111094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022350" y="3484162"/>
              <a:ext cx="12979400" cy="1117304"/>
            </a:xfrm>
            <a:custGeom>
              <a:avLst/>
              <a:gdLst/>
              <a:ahLst/>
              <a:cxnLst/>
              <a:rect l="l" t="t" r="r" b="b"/>
              <a:pathLst>
                <a:path w="12979400" h="15748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422400"/>
                  </a:lnTo>
                  <a:lnTo>
                    <a:pt x="7770" y="1470570"/>
                  </a:lnTo>
                  <a:lnTo>
                    <a:pt x="29408" y="1512405"/>
                  </a:lnTo>
                  <a:lnTo>
                    <a:pt x="62404" y="1545395"/>
                  </a:lnTo>
                  <a:lnTo>
                    <a:pt x="104245" y="1567030"/>
                  </a:lnTo>
                  <a:lnTo>
                    <a:pt x="152423" y="1574800"/>
                  </a:lnTo>
                  <a:lnTo>
                    <a:pt x="12826974" y="1574800"/>
                  </a:lnTo>
                  <a:lnTo>
                    <a:pt x="12875155" y="1567030"/>
                  </a:lnTo>
                  <a:lnTo>
                    <a:pt x="12884690" y="1562100"/>
                  </a:lnTo>
                  <a:lnTo>
                    <a:pt x="152421" y="1562100"/>
                  </a:lnTo>
                  <a:lnTo>
                    <a:pt x="108258" y="1554977"/>
                  </a:lnTo>
                  <a:lnTo>
                    <a:pt x="69903" y="1535145"/>
                  </a:lnTo>
                  <a:lnTo>
                    <a:pt x="39658" y="1504904"/>
                  </a:lnTo>
                  <a:lnTo>
                    <a:pt x="19823" y="1466555"/>
                  </a:lnTo>
                  <a:lnTo>
                    <a:pt x="12700" y="14224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5748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422400"/>
                  </a:lnTo>
                  <a:lnTo>
                    <a:pt x="12959576" y="1466555"/>
                  </a:lnTo>
                  <a:lnTo>
                    <a:pt x="12939740" y="1504904"/>
                  </a:lnTo>
                  <a:lnTo>
                    <a:pt x="12909493" y="1535145"/>
                  </a:lnTo>
                  <a:lnTo>
                    <a:pt x="12871137" y="1554977"/>
                  </a:lnTo>
                  <a:lnTo>
                    <a:pt x="12826974" y="1562100"/>
                  </a:lnTo>
                  <a:lnTo>
                    <a:pt x="12884690" y="1562100"/>
                  </a:lnTo>
                  <a:lnTo>
                    <a:pt x="12916997" y="1545395"/>
                  </a:lnTo>
                  <a:lnTo>
                    <a:pt x="12949992" y="1512405"/>
                  </a:lnTo>
                  <a:lnTo>
                    <a:pt x="12971629" y="1470570"/>
                  </a:lnTo>
                  <a:lnTo>
                    <a:pt x="12979400" y="14224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64B5F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958850" y="2876550"/>
            <a:ext cx="12979400" cy="1630843"/>
            <a:chOff x="1022350" y="5251450"/>
            <a:chExt cx="12979400" cy="1574803"/>
          </a:xfrm>
        </p:grpSpPr>
        <p:pic>
          <p:nvPicPr>
            <p:cNvPr id="11" name="object 11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5251453"/>
              <a:ext cx="12979400" cy="15748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022350" y="5251450"/>
              <a:ext cx="12979400" cy="1574800"/>
            </a:xfrm>
            <a:custGeom>
              <a:avLst/>
              <a:gdLst/>
              <a:ahLst/>
              <a:cxnLst/>
              <a:rect l="l" t="t" r="r" b="b"/>
              <a:pathLst>
                <a:path w="12979400" h="15748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422400"/>
                  </a:lnTo>
                  <a:lnTo>
                    <a:pt x="7770" y="1470570"/>
                  </a:lnTo>
                  <a:lnTo>
                    <a:pt x="29408" y="1512405"/>
                  </a:lnTo>
                  <a:lnTo>
                    <a:pt x="62404" y="1545395"/>
                  </a:lnTo>
                  <a:lnTo>
                    <a:pt x="104245" y="1567030"/>
                  </a:lnTo>
                  <a:lnTo>
                    <a:pt x="152423" y="1574800"/>
                  </a:lnTo>
                  <a:lnTo>
                    <a:pt x="12826974" y="1574800"/>
                  </a:lnTo>
                  <a:lnTo>
                    <a:pt x="12875155" y="1567030"/>
                  </a:lnTo>
                  <a:lnTo>
                    <a:pt x="12884690" y="1562100"/>
                  </a:lnTo>
                  <a:lnTo>
                    <a:pt x="152421" y="1562100"/>
                  </a:lnTo>
                  <a:lnTo>
                    <a:pt x="108258" y="1554977"/>
                  </a:lnTo>
                  <a:lnTo>
                    <a:pt x="69903" y="1535145"/>
                  </a:lnTo>
                  <a:lnTo>
                    <a:pt x="39658" y="1504904"/>
                  </a:lnTo>
                  <a:lnTo>
                    <a:pt x="19823" y="1466555"/>
                  </a:lnTo>
                  <a:lnTo>
                    <a:pt x="12700" y="14224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5748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422400"/>
                  </a:lnTo>
                  <a:lnTo>
                    <a:pt x="12959576" y="1466555"/>
                  </a:lnTo>
                  <a:lnTo>
                    <a:pt x="12939740" y="1504904"/>
                  </a:lnTo>
                  <a:lnTo>
                    <a:pt x="12909493" y="1535145"/>
                  </a:lnTo>
                  <a:lnTo>
                    <a:pt x="12871137" y="1554977"/>
                  </a:lnTo>
                  <a:lnTo>
                    <a:pt x="12826974" y="1562100"/>
                  </a:lnTo>
                  <a:lnTo>
                    <a:pt x="12884690" y="1562100"/>
                  </a:lnTo>
                  <a:lnTo>
                    <a:pt x="12916997" y="1545395"/>
                  </a:lnTo>
                  <a:lnTo>
                    <a:pt x="12949992" y="1512405"/>
                  </a:lnTo>
                  <a:lnTo>
                    <a:pt x="12971629" y="1470570"/>
                  </a:lnTo>
                  <a:lnTo>
                    <a:pt x="12979400" y="14224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64B5F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1022350" y="6920017"/>
            <a:ext cx="12979400" cy="1574800"/>
            <a:chOff x="1022350" y="7334250"/>
            <a:chExt cx="12979400" cy="1574800"/>
          </a:xfrm>
        </p:grpSpPr>
        <p:pic>
          <p:nvPicPr>
            <p:cNvPr id="15" name="object 15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7334250"/>
              <a:ext cx="12979400" cy="157480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022350" y="7334250"/>
              <a:ext cx="12979400" cy="1574800"/>
            </a:xfrm>
            <a:custGeom>
              <a:avLst/>
              <a:gdLst/>
              <a:ahLst/>
              <a:cxnLst/>
              <a:rect l="l" t="t" r="r" b="b"/>
              <a:pathLst>
                <a:path w="12979400" h="15748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422400"/>
                  </a:lnTo>
                  <a:lnTo>
                    <a:pt x="7770" y="1470570"/>
                  </a:lnTo>
                  <a:lnTo>
                    <a:pt x="29408" y="1512405"/>
                  </a:lnTo>
                  <a:lnTo>
                    <a:pt x="62404" y="1545395"/>
                  </a:lnTo>
                  <a:lnTo>
                    <a:pt x="104245" y="1567030"/>
                  </a:lnTo>
                  <a:lnTo>
                    <a:pt x="152423" y="1574800"/>
                  </a:lnTo>
                  <a:lnTo>
                    <a:pt x="12826974" y="1574800"/>
                  </a:lnTo>
                  <a:lnTo>
                    <a:pt x="12875155" y="1567030"/>
                  </a:lnTo>
                  <a:lnTo>
                    <a:pt x="12884690" y="1562100"/>
                  </a:lnTo>
                  <a:lnTo>
                    <a:pt x="152421" y="1562100"/>
                  </a:lnTo>
                  <a:lnTo>
                    <a:pt x="108258" y="1554977"/>
                  </a:lnTo>
                  <a:lnTo>
                    <a:pt x="69903" y="1535145"/>
                  </a:lnTo>
                  <a:lnTo>
                    <a:pt x="39658" y="1504904"/>
                  </a:lnTo>
                  <a:lnTo>
                    <a:pt x="19823" y="1466555"/>
                  </a:lnTo>
                  <a:lnTo>
                    <a:pt x="12700" y="14224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5748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422400"/>
                  </a:lnTo>
                  <a:lnTo>
                    <a:pt x="12959576" y="1466555"/>
                  </a:lnTo>
                  <a:lnTo>
                    <a:pt x="12939740" y="1504904"/>
                  </a:lnTo>
                  <a:lnTo>
                    <a:pt x="12909493" y="1535145"/>
                  </a:lnTo>
                  <a:lnTo>
                    <a:pt x="12871137" y="1554977"/>
                  </a:lnTo>
                  <a:lnTo>
                    <a:pt x="12826974" y="1562100"/>
                  </a:lnTo>
                  <a:lnTo>
                    <a:pt x="12884690" y="1562100"/>
                  </a:lnTo>
                  <a:lnTo>
                    <a:pt x="12916997" y="1545395"/>
                  </a:lnTo>
                  <a:lnTo>
                    <a:pt x="12949992" y="1512405"/>
                  </a:lnTo>
                  <a:lnTo>
                    <a:pt x="12971629" y="1470570"/>
                  </a:lnTo>
                  <a:lnTo>
                    <a:pt x="12979400" y="14224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64B5F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1022350" y="9002817"/>
            <a:ext cx="12979400" cy="1574800"/>
            <a:chOff x="1022350" y="9417050"/>
            <a:chExt cx="12979400" cy="1574800"/>
          </a:xfrm>
        </p:grpSpPr>
        <p:pic>
          <p:nvPicPr>
            <p:cNvPr id="19" name="object 19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9417050"/>
              <a:ext cx="12979400" cy="157480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022350" y="9417050"/>
              <a:ext cx="12979400" cy="1574800"/>
            </a:xfrm>
            <a:custGeom>
              <a:avLst/>
              <a:gdLst/>
              <a:ahLst/>
              <a:cxnLst/>
              <a:rect l="l" t="t" r="r" b="b"/>
              <a:pathLst>
                <a:path w="12979400" h="15748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422400"/>
                  </a:lnTo>
                  <a:lnTo>
                    <a:pt x="7770" y="1470570"/>
                  </a:lnTo>
                  <a:lnTo>
                    <a:pt x="29408" y="1512405"/>
                  </a:lnTo>
                  <a:lnTo>
                    <a:pt x="62404" y="1545395"/>
                  </a:lnTo>
                  <a:lnTo>
                    <a:pt x="104245" y="1567030"/>
                  </a:lnTo>
                  <a:lnTo>
                    <a:pt x="152423" y="1574800"/>
                  </a:lnTo>
                  <a:lnTo>
                    <a:pt x="12826974" y="1574800"/>
                  </a:lnTo>
                  <a:lnTo>
                    <a:pt x="12875155" y="1567030"/>
                  </a:lnTo>
                  <a:lnTo>
                    <a:pt x="12884690" y="1562100"/>
                  </a:lnTo>
                  <a:lnTo>
                    <a:pt x="152421" y="1562100"/>
                  </a:lnTo>
                  <a:lnTo>
                    <a:pt x="108258" y="1554977"/>
                  </a:lnTo>
                  <a:lnTo>
                    <a:pt x="69903" y="1535145"/>
                  </a:lnTo>
                  <a:lnTo>
                    <a:pt x="39658" y="1504904"/>
                  </a:lnTo>
                  <a:lnTo>
                    <a:pt x="19823" y="1466555"/>
                  </a:lnTo>
                  <a:lnTo>
                    <a:pt x="12700" y="14224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5748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422400"/>
                  </a:lnTo>
                  <a:lnTo>
                    <a:pt x="12959576" y="1466555"/>
                  </a:lnTo>
                  <a:lnTo>
                    <a:pt x="12939740" y="1504904"/>
                  </a:lnTo>
                  <a:lnTo>
                    <a:pt x="12909493" y="1535145"/>
                  </a:lnTo>
                  <a:lnTo>
                    <a:pt x="12871137" y="1554977"/>
                  </a:lnTo>
                  <a:lnTo>
                    <a:pt x="12826974" y="1562100"/>
                  </a:lnTo>
                  <a:lnTo>
                    <a:pt x="12884690" y="1562100"/>
                  </a:lnTo>
                  <a:lnTo>
                    <a:pt x="12916997" y="1545395"/>
                  </a:lnTo>
                  <a:lnTo>
                    <a:pt x="12949992" y="1512405"/>
                  </a:lnTo>
                  <a:lnTo>
                    <a:pt x="12971629" y="1470570"/>
                  </a:lnTo>
                  <a:lnTo>
                    <a:pt x="12979400" y="14224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64B5F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BE40F6E-A52A-87BC-AC6F-0BF918DD1203}"/>
              </a:ext>
            </a:extLst>
          </p:cNvPr>
          <p:cNvCxnSpPr>
            <a:cxnSpLocks/>
          </p:cNvCxnSpPr>
          <p:nvPr/>
        </p:nvCxnSpPr>
        <p:spPr>
          <a:xfrm>
            <a:off x="770325" y="2343150"/>
            <a:ext cx="13483449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object 13"/>
          <p:cNvSpPr txBox="1"/>
          <p:nvPr/>
        </p:nvSpPr>
        <p:spPr>
          <a:xfrm>
            <a:off x="1340841" y="4933950"/>
            <a:ext cx="12114809" cy="1360629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50"/>
              </a:spcBef>
            </a:pP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Colombia</a:t>
            </a:r>
            <a:r>
              <a:rPr sz="2800" b="1" spc="4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-</a:t>
            </a:r>
            <a:r>
              <a:rPr sz="2800" b="1" spc="5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Network</a:t>
            </a:r>
            <a:r>
              <a:rPr sz="2800" b="1" spc="5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Analysis</a:t>
            </a:r>
            <a:r>
              <a:rPr sz="2800" b="1" spc="5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&amp;</a:t>
            </a:r>
            <a:r>
              <a:rPr sz="2800" b="1" spc="5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Graduated</a:t>
            </a:r>
            <a:r>
              <a:rPr sz="2800" b="1" spc="5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64B5F6"/>
                </a:solidFill>
                <a:latin typeface="Arial"/>
                <a:cs typeface="Arial"/>
              </a:rPr>
              <a:t>Disclosure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Technology:</a:t>
            </a:r>
            <a:r>
              <a:rPr sz="2000" b="1" spc="-4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lang="en-US" sz="2000" b="1" spc="-40" dirty="0">
                <a:solidFill>
                  <a:srgbClr val="E3F2FD"/>
                </a:solidFill>
                <a:latin typeface="Arial"/>
                <a:cs typeface="Arial"/>
              </a:rPr>
              <a:t>	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Social</a:t>
            </a:r>
            <a:r>
              <a:rPr sz="2000" b="1" spc="-4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network</a:t>
            </a:r>
            <a:r>
              <a:rPr sz="2000" b="1" spc="-3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mapping</a:t>
            </a:r>
            <a:r>
              <a:rPr sz="2000" b="1" spc="-4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+</a:t>
            </a:r>
            <a:r>
              <a:rPr sz="2000" b="1" spc="-3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User-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controlled</a:t>
            </a:r>
            <a:r>
              <a:rPr sz="2000" b="1" spc="-4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visualisation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Result: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000" spc="-25" dirty="0">
                <a:solidFill>
                  <a:srgbClr val="FFFFFF"/>
                </a:solidFill>
                <a:latin typeface="Arial"/>
                <a:cs typeface="Arial"/>
              </a:rPr>
              <a:t>		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Relationship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transparency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without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privacy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violations,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stakeholder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buy-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40841" y="6958117"/>
            <a:ext cx="12800608" cy="1360629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50"/>
              </a:spcBef>
            </a:pP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Sweden</a:t>
            </a:r>
            <a:r>
              <a:rPr sz="2800" b="1" spc="4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-</a:t>
            </a:r>
            <a:r>
              <a:rPr sz="2800" b="1" spc="4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Proportional</a:t>
            </a:r>
            <a:r>
              <a:rPr sz="2800" b="1" spc="4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Digital</a:t>
            </a:r>
            <a:r>
              <a:rPr sz="2800" b="1" spc="4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64B5F6"/>
                </a:solidFill>
                <a:latin typeface="Arial"/>
                <a:cs typeface="Arial"/>
              </a:rPr>
              <a:t>Requirements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Technology:</a:t>
            </a:r>
            <a:r>
              <a:rPr sz="2000" b="1" spc="-5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lang="en-US" sz="2000" b="1" spc="-50" dirty="0">
                <a:solidFill>
                  <a:srgbClr val="E3F2FD"/>
                </a:solidFill>
                <a:latin typeface="Arial"/>
                <a:cs typeface="Arial"/>
              </a:rPr>
              <a:t>	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Automated</a:t>
            </a:r>
            <a:r>
              <a:rPr sz="2000" b="1" spc="-5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threshold</a:t>
            </a:r>
            <a:r>
              <a:rPr sz="2000" b="1" spc="-4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calculations</a:t>
            </a:r>
            <a:r>
              <a:rPr sz="2000" b="1" spc="-4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+</a:t>
            </a:r>
            <a:r>
              <a:rPr sz="2000" b="1" spc="-4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Scaled</a:t>
            </a:r>
            <a:r>
              <a:rPr sz="2000" b="1" spc="-4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reporting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Result: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000" spc="-40" dirty="0">
                <a:solidFill>
                  <a:srgbClr val="FFFFFF"/>
                </a:solidFill>
                <a:latin typeface="Arial"/>
                <a:cs typeface="Arial"/>
              </a:rPr>
              <a:t>		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Fair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burden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distribution,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small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party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protection,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comprehensive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coverage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40841" y="2930488"/>
            <a:ext cx="12114809" cy="1360629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50"/>
              </a:spcBef>
            </a:pP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Estonia</a:t>
            </a:r>
            <a:r>
              <a:rPr sz="2800" b="1" spc="5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-</a:t>
            </a:r>
            <a:r>
              <a:rPr sz="2800" b="1" spc="5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Comprehensive</a:t>
            </a:r>
            <a:r>
              <a:rPr sz="2800" b="1" spc="5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Digital</a:t>
            </a:r>
            <a:r>
              <a:rPr sz="2800" b="1" spc="5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64B5F6"/>
                </a:solidFill>
                <a:latin typeface="Arial"/>
                <a:cs typeface="Arial"/>
              </a:rPr>
              <a:t>Infrastructure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Technology:</a:t>
            </a:r>
            <a:r>
              <a:rPr sz="2000" b="1" spc="-3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lang="en-US" sz="2000" b="1" spc="-35" dirty="0">
                <a:solidFill>
                  <a:srgbClr val="E3F2FD"/>
                </a:solidFill>
                <a:latin typeface="Arial"/>
                <a:cs typeface="Arial"/>
              </a:rPr>
              <a:t>	</a:t>
            </a: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X-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Road</a:t>
            </a:r>
            <a:r>
              <a:rPr sz="2000" b="1" spc="-3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+</a:t>
            </a:r>
            <a:r>
              <a:rPr sz="2000" b="1" spc="-2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Blockchain</a:t>
            </a:r>
            <a:r>
              <a:rPr sz="2000" b="1" spc="-3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+</a:t>
            </a:r>
            <a:r>
              <a:rPr sz="2000" b="1" spc="-2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PostgreSQL</a:t>
            </a:r>
            <a:r>
              <a:rPr sz="2000" b="1" spc="-6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E3F2FD"/>
                </a:solidFill>
                <a:latin typeface="Arial"/>
                <a:cs typeface="Arial"/>
              </a:rPr>
              <a:t>APIs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Result: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000" spc="-35" dirty="0">
                <a:solidFill>
                  <a:srgbClr val="FFFFFF"/>
                </a:solidFill>
                <a:latin typeface="Arial"/>
                <a:cs typeface="Arial"/>
              </a:rPr>
              <a:t>		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65%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administrative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cost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reduction,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automatic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verification,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real-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cross-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referencing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340841" y="9015517"/>
            <a:ext cx="12114809" cy="1360629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50"/>
              </a:spcBef>
            </a:pP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Canada</a:t>
            </a:r>
            <a:r>
              <a:rPr sz="2800" b="1" spc="3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-</a:t>
            </a:r>
            <a:r>
              <a:rPr sz="2800" b="1" spc="3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Electronic</a:t>
            </a:r>
            <a:r>
              <a:rPr sz="2800" b="1" spc="3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Filing</a:t>
            </a:r>
            <a:r>
              <a:rPr sz="2800" b="1" spc="4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64B5F6"/>
                </a:solidFill>
                <a:latin typeface="Arial"/>
                <a:cs typeface="Arial"/>
              </a:rPr>
              <a:t>Evolution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Technology:</a:t>
            </a:r>
            <a:r>
              <a:rPr sz="2000" b="1" spc="-4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lang="en-US" sz="2000" b="1" spc="-45" dirty="0">
                <a:solidFill>
                  <a:srgbClr val="E3F2FD"/>
                </a:solidFill>
                <a:latin typeface="Arial"/>
                <a:cs typeface="Arial"/>
              </a:rPr>
              <a:t>	</a:t>
            </a:r>
            <a:r>
              <a:rPr sz="2000" b="1" dirty="0" err="1">
                <a:solidFill>
                  <a:srgbClr val="E3F2FD"/>
                </a:solidFill>
                <a:latin typeface="Arial"/>
                <a:cs typeface="Arial"/>
              </a:rPr>
              <a:t>Moderni</a:t>
            </a:r>
            <a:r>
              <a:rPr lang="en-US" sz="2000" b="1" dirty="0" err="1">
                <a:solidFill>
                  <a:srgbClr val="E3F2FD"/>
                </a:solidFill>
                <a:latin typeface="Arial"/>
                <a:cs typeface="Arial"/>
              </a:rPr>
              <a:t>s</a:t>
            </a:r>
            <a:r>
              <a:rPr sz="2000" b="1" dirty="0" err="1">
                <a:solidFill>
                  <a:srgbClr val="E3F2FD"/>
                </a:solidFill>
                <a:latin typeface="Arial"/>
                <a:cs typeface="Arial"/>
              </a:rPr>
              <a:t>ation</a:t>
            </a:r>
            <a:r>
              <a:rPr sz="2000" b="1" spc="-4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messaging</a:t>
            </a:r>
            <a:r>
              <a:rPr sz="2000" b="1" spc="-4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+</a:t>
            </a:r>
            <a:r>
              <a:rPr sz="2000" b="1" spc="-3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Cross-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party</a:t>
            </a:r>
            <a:r>
              <a:rPr sz="2000" b="1" spc="-4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development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Result: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000" spc="-35" dirty="0">
                <a:solidFill>
                  <a:srgbClr val="FFFFFF"/>
                </a:solidFill>
                <a:latin typeface="Arial"/>
                <a:cs typeface="Arial"/>
              </a:rPr>
              <a:t>		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Efficiency-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focused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adoption,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reduced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resistance,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improved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compliance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9DF99121-42F2-46B4-2DB4-39E7F64B18F8}"/>
              </a:ext>
            </a:extLst>
          </p:cNvPr>
          <p:cNvSpPr txBox="1">
            <a:spLocks/>
          </p:cNvSpPr>
          <p:nvPr/>
        </p:nvSpPr>
        <p:spPr>
          <a:xfrm>
            <a:off x="1016620" y="1208037"/>
            <a:ext cx="13119099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Digital Implementation Examples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74650" y="476586"/>
            <a:ext cx="14274800" cy="10172364"/>
            <a:chOff x="374650" y="412750"/>
            <a:chExt cx="14274800" cy="7391400"/>
          </a:xfrm>
        </p:grpSpPr>
        <p:sp>
          <p:nvSpPr>
            <p:cNvPr id="5" name="object 5"/>
            <p:cNvSpPr/>
            <p:nvPr/>
          </p:nvSpPr>
          <p:spPr>
            <a:xfrm>
              <a:off x="374650" y="412750"/>
              <a:ext cx="14274800" cy="7391400"/>
            </a:xfrm>
            <a:custGeom>
              <a:avLst/>
              <a:gdLst/>
              <a:ahLst/>
              <a:cxnLst/>
              <a:rect l="l" t="t" r="r" b="b"/>
              <a:pathLst>
                <a:path w="14274800" h="7391400">
                  <a:moveTo>
                    <a:pt x="14020761" y="0"/>
                  </a:moveTo>
                  <a:lnTo>
                    <a:pt x="254035" y="0"/>
                  </a:lnTo>
                  <a:lnTo>
                    <a:pt x="208372" y="4090"/>
                  </a:lnTo>
                  <a:lnTo>
                    <a:pt x="165394" y="15882"/>
                  </a:lnTo>
                  <a:lnTo>
                    <a:pt x="125818" y="34660"/>
                  </a:lnTo>
                  <a:lnTo>
                    <a:pt x="90363" y="59706"/>
                  </a:lnTo>
                  <a:lnTo>
                    <a:pt x="59745" y="90304"/>
                  </a:lnTo>
                  <a:lnTo>
                    <a:pt x="34683" y="125736"/>
                  </a:lnTo>
                  <a:lnTo>
                    <a:pt x="15893" y="165286"/>
                  </a:lnTo>
                  <a:lnTo>
                    <a:pt x="4092" y="208236"/>
                  </a:lnTo>
                  <a:lnTo>
                    <a:pt x="0" y="253876"/>
                  </a:lnTo>
                  <a:lnTo>
                    <a:pt x="0" y="7137529"/>
                  </a:lnTo>
                  <a:lnTo>
                    <a:pt x="4092" y="7183163"/>
                  </a:lnTo>
                  <a:lnTo>
                    <a:pt x="15893" y="7226113"/>
                  </a:lnTo>
                  <a:lnTo>
                    <a:pt x="34683" y="7265663"/>
                  </a:lnTo>
                  <a:lnTo>
                    <a:pt x="59745" y="7301095"/>
                  </a:lnTo>
                  <a:lnTo>
                    <a:pt x="90363" y="7331693"/>
                  </a:lnTo>
                  <a:lnTo>
                    <a:pt x="125818" y="7356739"/>
                  </a:lnTo>
                  <a:lnTo>
                    <a:pt x="165394" y="7375517"/>
                  </a:lnTo>
                  <a:lnTo>
                    <a:pt x="208372" y="7387309"/>
                  </a:lnTo>
                  <a:lnTo>
                    <a:pt x="254035" y="7391400"/>
                  </a:lnTo>
                  <a:lnTo>
                    <a:pt x="14020761" y="7391400"/>
                  </a:lnTo>
                  <a:lnTo>
                    <a:pt x="14066424" y="7387309"/>
                  </a:lnTo>
                  <a:lnTo>
                    <a:pt x="14097802" y="7378700"/>
                  </a:lnTo>
                  <a:lnTo>
                    <a:pt x="254033" y="7378700"/>
                  </a:lnTo>
                  <a:lnTo>
                    <a:pt x="205396" y="7373800"/>
                  </a:lnTo>
                  <a:lnTo>
                    <a:pt x="160095" y="7359747"/>
                  </a:lnTo>
                  <a:lnTo>
                    <a:pt x="119101" y="7337510"/>
                  </a:lnTo>
                  <a:lnTo>
                    <a:pt x="83384" y="7308061"/>
                  </a:lnTo>
                  <a:lnTo>
                    <a:pt x="53915" y="7272367"/>
                  </a:lnTo>
                  <a:lnTo>
                    <a:pt x="31665" y="7231400"/>
                  </a:lnTo>
                  <a:lnTo>
                    <a:pt x="17603" y="7186128"/>
                  </a:lnTo>
                  <a:lnTo>
                    <a:pt x="12700" y="7137529"/>
                  </a:lnTo>
                  <a:lnTo>
                    <a:pt x="12700" y="253876"/>
                  </a:lnTo>
                  <a:lnTo>
                    <a:pt x="17603" y="205271"/>
                  </a:lnTo>
                  <a:lnTo>
                    <a:pt x="31665" y="159999"/>
                  </a:lnTo>
                  <a:lnTo>
                    <a:pt x="53915" y="119032"/>
                  </a:lnTo>
                  <a:lnTo>
                    <a:pt x="83384" y="83338"/>
                  </a:lnTo>
                  <a:lnTo>
                    <a:pt x="119101" y="53889"/>
                  </a:lnTo>
                  <a:lnTo>
                    <a:pt x="160095" y="31652"/>
                  </a:lnTo>
                  <a:lnTo>
                    <a:pt x="205396" y="17599"/>
                  </a:lnTo>
                  <a:lnTo>
                    <a:pt x="254033" y="12700"/>
                  </a:lnTo>
                  <a:lnTo>
                    <a:pt x="14097802" y="12700"/>
                  </a:lnTo>
                  <a:lnTo>
                    <a:pt x="14066424" y="4090"/>
                  </a:lnTo>
                  <a:lnTo>
                    <a:pt x="14020761" y="0"/>
                  </a:lnTo>
                  <a:close/>
                </a:path>
                <a:path w="14274800" h="7391400">
                  <a:moveTo>
                    <a:pt x="14097802" y="12700"/>
                  </a:moveTo>
                  <a:lnTo>
                    <a:pt x="14020761" y="12700"/>
                  </a:lnTo>
                  <a:lnTo>
                    <a:pt x="14069399" y="17599"/>
                  </a:lnTo>
                  <a:lnTo>
                    <a:pt x="14114701" y="31652"/>
                  </a:lnTo>
                  <a:lnTo>
                    <a:pt x="14155695" y="53889"/>
                  </a:lnTo>
                  <a:lnTo>
                    <a:pt x="14191413" y="83338"/>
                  </a:lnTo>
                  <a:lnTo>
                    <a:pt x="14220883" y="119032"/>
                  </a:lnTo>
                  <a:lnTo>
                    <a:pt x="14243134" y="159999"/>
                  </a:lnTo>
                  <a:lnTo>
                    <a:pt x="14257196" y="205271"/>
                  </a:lnTo>
                  <a:lnTo>
                    <a:pt x="14262100" y="253876"/>
                  </a:lnTo>
                  <a:lnTo>
                    <a:pt x="14262099" y="7137529"/>
                  </a:lnTo>
                  <a:lnTo>
                    <a:pt x="14257196" y="7186128"/>
                  </a:lnTo>
                  <a:lnTo>
                    <a:pt x="14243134" y="7231400"/>
                  </a:lnTo>
                  <a:lnTo>
                    <a:pt x="14220883" y="7272367"/>
                  </a:lnTo>
                  <a:lnTo>
                    <a:pt x="14191413" y="7308061"/>
                  </a:lnTo>
                  <a:lnTo>
                    <a:pt x="14155695" y="7337510"/>
                  </a:lnTo>
                  <a:lnTo>
                    <a:pt x="14114701" y="7359747"/>
                  </a:lnTo>
                  <a:lnTo>
                    <a:pt x="14069399" y="7373800"/>
                  </a:lnTo>
                  <a:lnTo>
                    <a:pt x="14020761" y="7378700"/>
                  </a:lnTo>
                  <a:lnTo>
                    <a:pt x="14097802" y="7378700"/>
                  </a:lnTo>
                  <a:lnTo>
                    <a:pt x="14148977" y="7356739"/>
                  </a:lnTo>
                  <a:lnTo>
                    <a:pt x="14184433" y="7331693"/>
                  </a:lnTo>
                  <a:lnTo>
                    <a:pt x="14215051" y="7301095"/>
                  </a:lnTo>
                  <a:lnTo>
                    <a:pt x="14240115" y="7265663"/>
                  </a:lnTo>
                  <a:lnTo>
                    <a:pt x="14258906" y="7226113"/>
                  </a:lnTo>
                  <a:lnTo>
                    <a:pt x="14270706" y="7183163"/>
                  </a:lnTo>
                  <a:lnTo>
                    <a:pt x="14274800" y="7137529"/>
                  </a:lnTo>
                  <a:lnTo>
                    <a:pt x="14274800" y="253876"/>
                  </a:lnTo>
                  <a:lnTo>
                    <a:pt x="14270706" y="208236"/>
                  </a:lnTo>
                  <a:lnTo>
                    <a:pt x="14258906" y="165286"/>
                  </a:lnTo>
                  <a:lnTo>
                    <a:pt x="14240115" y="125736"/>
                  </a:lnTo>
                  <a:lnTo>
                    <a:pt x="14215051" y="90304"/>
                  </a:lnTo>
                  <a:lnTo>
                    <a:pt x="14184433" y="59706"/>
                  </a:lnTo>
                  <a:lnTo>
                    <a:pt x="14148977" y="34660"/>
                  </a:lnTo>
                  <a:lnTo>
                    <a:pt x="14109402" y="15882"/>
                  </a:lnTo>
                  <a:lnTo>
                    <a:pt x="14097802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2349609"/>
              <a:ext cx="12979400" cy="96972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022350" y="2559050"/>
              <a:ext cx="12979400" cy="1257300"/>
            </a:xfrm>
            <a:custGeom>
              <a:avLst/>
              <a:gdLst/>
              <a:ahLst/>
              <a:cxnLst/>
              <a:rect l="l" t="t" r="r" b="b"/>
              <a:pathLst>
                <a:path w="12979400" h="12573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104900"/>
                  </a:lnTo>
                  <a:lnTo>
                    <a:pt x="7770" y="1153070"/>
                  </a:lnTo>
                  <a:lnTo>
                    <a:pt x="29408" y="1194905"/>
                  </a:lnTo>
                  <a:lnTo>
                    <a:pt x="62404" y="1227895"/>
                  </a:lnTo>
                  <a:lnTo>
                    <a:pt x="104245" y="1249530"/>
                  </a:lnTo>
                  <a:lnTo>
                    <a:pt x="152423" y="1257300"/>
                  </a:lnTo>
                  <a:lnTo>
                    <a:pt x="12826974" y="1257300"/>
                  </a:lnTo>
                  <a:lnTo>
                    <a:pt x="12875155" y="1249530"/>
                  </a:lnTo>
                  <a:lnTo>
                    <a:pt x="12884690" y="1244600"/>
                  </a:lnTo>
                  <a:lnTo>
                    <a:pt x="152421" y="1244600"/>
                  </a:lnTo>
                  <a:lnTo>
                    <a:pt x="108258" y="1237477"/>
                  </a:lnTo>
                  <a:lnTo>
                    <a:pt x="69903" y="1217645"/>
                  </a:lnTo>
                  <a:lnTo>
                    <a:pt x="39658" y="1187404"/>
                  </a:lnTo>
                  <a:lnTo>
                    <a:pt x="19823" y="1149055"/>
                  </a:lnTo>
                  <a:lnTo>
                    <a:pt x="12700" y="11049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2573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104900"/>
                  </a:lnTo>
                  <a:lnTo>
                    <a:pt x="12959576" y="1149055"/>
                  </a:lnTo>
                  <a:lnTo>
                    <a:pt x="12939740" y="1187404"/>
                  </a:lnTo>
                  <a:lnTo>
                    <a:pt x="12909493" y="1217645"/>
                  </a:lnTo>
                  <a:lnTo>
                    <a:pt x="12871137" y="1237477"/>
                  </a:lnTo>
                  <a:lnTo>
                    <a:pt x="12826974" y="1244600"/>
                  </a:lnTo>
                  <a:lnTo>
                    <a:pt x="12884690" y="1244600"/>
                  </a:lnTo>
                  <a:lnTo>
                    <a:pt x="12916997" y="1227895"/>
                  </a:lnTo>
                  <a:lnTo>
                    <a:pt x="12949992" y="1194905"/>
                  </a:lnTo>
                  <a:lnTo>
                    <a:pt x="12971629" y="1153070"/>
                  </a:lnTo>
                  <a:lnTo>
                    <a:pt x="12979400" y="11049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9C27B0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340841" y="3194050"/>
            <a:ext cx="12660909" cy="1228541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400" b="1" dirty="0">
                <a:solidFill>
                  <a:srgbClr val="E1BEE7"/>
                </a:solidFill>
                <a:latin typeface="Arial"/>
                <a:cs typeface="Arial"/>
              </a:rPr>
              <a:t>Blockchain</a:t>
            </a:r>
            <a:r>
              <a:rPr sz="2400" b="1" spc="-5" dirty="0">
                <a:solidFill>
                  <a:srgbClr val="E1BEE7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E1BEE7"/>
                </a:solidFill>
                <a:latin typeface="Arial"/>
                <a:cs typeface="Arial"/>
              </a:rPr>
              <a:t>Audit</a:t>
            </a:r>
            <a:r>
              <a:rPr sz="2400" b="1" spc="-5" dirty="0">
                <a:solidFill>
                  <a:srgbClr val="E1BEE7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1BEE7"/>
                </a:solidFill>
                <a:latin typeface="Arial"/>
                <a:cs typeface="Arial"/>
              </a:rPr>
              <a:t>Trails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"Cryptographic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verification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protects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campaign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false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accusations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whilst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demonstrating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unalterable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financial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integrity."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22350" y="4756150"/>
            <a:ext cx="12979400" cy="1419040"/>
            <a:chOff x="1022350" y="4324350"/>
            <a:chExt cx="12979400" cy="1257300"/>
          </a:xfrm>
        </p:grpSpPr>
        <p:pic>
          <p:nvPicPr>
            <p:cNvPr id="11" name="object 11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4324350"/>
              <a:ext cx="12979400" cy="12573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022350" y="4324350"/>
              <a:ext cx="12979400" cy="1257300"/>
            </a:xfrm>
            <a:custGeom>
              <a:avLst/>
              <a:gdLst/>
              <a:ahLst/>
              <a:cxnLst/>
              <a:rect l="l" t="t" r="r" b="b"/>
              <a:pathLst>
                <a:path w="12979400" h="12573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104900"/>
                  </a:lnTo>
                  <a:lnTo>
                    <a:pt x="7770" y="1153070"/>
                  </a:lnTo>
                  <a:lnTo>
                    <a:pt x="29408" y="1194905"/>
                  </a:lnTo>
                  <a:lnTo>
                    <a:pt x="62404" y="1227895"/>
                  </a:lnTo>
                  <a:lnTo>
                    <a:pt x="104245" y="1249530"/>
                  </a:lnTo>
                  <a:lnTo>
                    <a:pt x="152423" y="1257300"/>
                  </a:lnTo>
                  <a:lnTo>
                    <a:pt x="12826974" y="1257300"/>
                  </a:lnTo>
                  <a:lnTo>
                    <a:pt x="12875155" y="1249530"/>
                  </a:lnTo>
                  <a:lnTo>
                    <a:pt x="12884690" y="1244600"/>
                  </a:lnTo>
                  <a:lnTo>
                    <a:pt x="152421" y="1244600"/>
                  </a:lnTo>
                  <a:lnTo>
                    <a:pt x="108258" y="1237477"/>
                  </a:lnTo>
                  <a:lnTo>
                    <a:pt x="69903" y="1217645"/>
                  </a:lnTo>
                  <a:lnTo>
                    <a:pt x="39658" y="1187404"/>
                  </a:lnTo>
                  <a:lnTo>
                    <a:pt x="19823" y="1149055"/>
                  </a:lnTo>
                  <a:lnTo>
                    <a:pt x="12700" y="11049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2573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104900"/>
                  </a:lnTo>
                  <a:lnTo>
                    <a:pt x="12959576" y="1149055"/>
                  </a:lnTo>
                  <a:lnTo>
                    <a:pt x="12939740" y="1187404"/>
                  </a:lnTo>
                  <a:lnTo>
                    <a:pt x="12909493" y="1217645"/>
                  </a:lnTo>
                  <a:lnTo>
                    <a:pt x="12871137" y="1237477"/>
                  </a:lnTo>
                  <a:lnTo>
                    <a:pt x="12826974" y="1244600"/>
                  </a:lnTo>
                  <a:lnTo>
                    <a:pt x="12884690" y="1244600"/>
                  </a:lnTo>
                  <a:lnTo>
                    <a:pt x="12916997" y="1227895"/>
                  </a:lnTo>
                  <a:lnTo>
                    <a:pt x="12949992" y="1194905"/>
                  </a:lnTo>
                  <a:lnTo>
                    <a:pt x="12971629" y="1153070"/>
                  </a:lnTo>
                  <a:lnTo>
                    <a:pt x="12979400" y="11049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9C27B0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340841" y="4718050"/>
            <a:ext cx="12119610" cy="1228541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400" b="1" dirty="0">
                <a:solidFill>
                  <a:srgbClr val="E1BEE7"/>
                </a:solidFill>
                <a:latin typeface="Arial"/>
                <a:cs typeface="Arial"/>
              </a:rPr>
              <a:t>Banking</a:t>
            </a:r>
            <a:r>
              <a:rPr sz="2400" b="1" spc="5" dirty="0">
                <a:solidFill>
                  <a:srgbClr val="E1BEE7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E1BEE7"/>
                </a:solidFill>
                <a:latin typeface="Arial"/>
                <a:cs typeface="Arial"/>
              </a:rPr>
              <a:t>API</a:t>
            </a:r>
            <a:r>
              <a:rPr sz="2400" b="1" spc="10" dirty="0">
                <a:solidFill>
                  <a:srgbClr val="E1BEE7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1BEE7"/>
                </a:solidFill>
                <a:latin typeface="Arial"/>
                <a:cs typeface="Arial"/>
              </a:rPr>
              <a:t>Integration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"Automatic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bank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integration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eliminates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40%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compliance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violations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through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perfect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accuracy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real-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spending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limit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monitoring."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22350" y="6432549"/>
            <a:ext cx="12979400" cy="1419041"/>
            <a:chOff x="1022350" y="6089650"/>
            <a:chExt cx="12979400" cy="1257300"/>
          </a:xfrm>
        </p:grpSpPr>
        <p:pic>
          <p:nvPicPr>
            <p:cNvPr id="15" name="object 15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6089650"/>
              <a:ext cx="12979400" cy="125730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022350" y="6089650"/>
              <a:ext cx="12979400" cy="1257300"/>
            </a:xfrm>
            <a:custGeom>
              <a:avLst/>
              <a:gdLst/>
              <a:ahLst/>
              <a:cxnLst/>
              <a:rect l="l" t="t" r="r" b="b"/>
              <a:pathLst>
                <a:path w="12979400" h="12573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104900"/>
                  </a:lnTo>
                  <a:lnTo>
                    <a:pt x="7770" y="1153070"/>
                  </a:lnTo>
                  <a:lnTo>
                    <a:pt x="29408" y="1194905"/>
                  </a:lnTo>
                  <a:lnTo>
                    <a:pt x="62404" y="1227895"/>
                  </a:lnTo>
                  <a:lnTo>
                    <a:pt x="104245" y="1249530"/>
                  </a:lnTo>
                  <a:lnTo>
                    <a:pt x="152423" y="1257300"/>
                  </a:lnTo>
                  <a:lnTo>
                    <a:pt x="12826974" y="1257300"/>
                  </a:lnTo>
                  <a:lnTo>
                    <a:pt x="12875155" y="1249530"/>
                  </a:lnTo>
                  <a:lnTo>
                    <a:pt x="12884690" y="1244600"/>
                  </a:lnTo>
                  <a:lnTo>
                    <a:pt x="152421" y="1244600"/>
                  </a:lnTo>
                  <a:lnTo>
                    <a:pt x="108258" y="1237477"/>
                  </a:lnTo>
                  <a:lnTo>
                    <a:pt x="69903" y="1217645"/>
                  </a:lnTo>
                  <a:lnTo>
                    <a:pt x="39658" y="1187404"/>
                  </a:lnTo>
                  <a:lnTo>
                    <a:pt x="19823" y="1149055"/>
                  </a:lnTo>
                  <a:lnTo>
                    <a:pt x="12700" y="11049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2573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104900"/>
                  </a:lnTo>
                  <a:lnTo>
                    <a:pt x="12959576" y="1149055"/>
                  </a:lnTo>
                  <a:lnTo>
                    <a:pt x="12939740" y="1187404"/>
                  </a:lnTo>
                  <a:lnTo>
                    <a:pt x="12909493" y="1217645"/>
                  </a:lnTo>
                  <a:lnTo>
                    <a:pt x="12871137" y="1237477"/>
                  </a:lnTo>
                  <a:lnTo>
                    <a:pt x="12826974" y="1244600"/>
                  </a:lnTo>
                  <a:lnTo>
                    <a:pt x="12884690" y="1244600"/>
                  </a:lnTo>
                  <a:lnTo>
                    <a:pt x="12916997" y="1227895"/>
                  </a:lnTo>
                  <a:lnTo>
                    <a:pt x="12949992" y="1194905"/>
                  </a:lnTo>
                  <a:lnTo>
                    <a:pt x="12971629" y="1153070"/>
                  </a:lnTo>
                  <a:lnTo>
                    <a:pt x="12979400" y="11049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9C27B0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340841" y="6448609"/>
            <a:ext cx="11781155" cy="1228541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400" b="1" dirty="0">
                <a:solidFill>
                  <a:srgbClr val="E1BEE7"/>
                </a:solidFill>
                <a:latin typeface="Arial"/>
                <a:cs typeface="Arial"/>
              </a:rPr>
              <a:t>AI</a:t>
            </a:r>
            <a:r>
              <a:rPr sz="2400" b="1" spc="10" dirty="0">
                <a:solidFill>
                  <a:srgbClr val="E1BEE7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E1BEE7"/>
                </a:solidFill>
                <a:latin typeface="Arial"/>
                <a:cs typeface="Arial"/>
              </a:rPr>
              <a:t>Anomaly</a:t>
            </a:r>
            <a:r>
              <a:rPr sz="2400" b="1" spc="10" dirty="0">
                <a:solidFill>
                  <a:srgbClr val="E1BEE7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1BEE7"/>
                </a:solidFill>
                <a:latin typeface="Arial"/>
                <a:cs typeface="Arial"/>
              </a:rPr>
              <a:t>Detection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"Artificial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intelligence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identifies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errors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fraud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attempts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before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become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compliance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issues,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protecting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reputation."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022350" y="8096249"/>
            <a:ext cx="12979400" cy="1584141"/>
            <a:chOff x="1022350" y="7854950"/>
            <a:chExt cx="12979400" cy="1257300"/>
          </a:xfrm>
        </p:grpSpPr>
        <p:pic>
          <p:nvPicPr>
            <p:cNvPr id="19" name="object 19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7854950"/>
              <a:ext cx="12979400" cy="125730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022350" y="7854950"/>
              <a:ext cx="12979400" cy="1257300"/>
            </a:xfrm>
            <a:custGeom>
              <a:avLst/>
              <a:gdLst/>
              <a:ahLst/>
              <a:cxnLst/>
              <a:rect l="l" t="t" r="r" b="b"/>
              <a:pathLst>
                <a:path w="12979400" h="12573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104900"/>
                  </a:lnTo>
                  <a:lnTo>
                    <a:pt x="7770" y="1153070"/>
                  </a:lnTo>
                  <a:lnTo>
                    <a:pt x="29408" y="1194905"/>
                  </a:lnTo>
                  <a:lnTo>
                    <a:pt x="62404" y="1227895"/>
                  </a:lnTo>
                  <a:lnTo>
                    <a:pt x="104245" y="1249530"/>
                  </a:lnTo>
                  <a:lnTo>
                    <a:pt x="152423" y="1257300"/>
                  </a:lnTo>
                  <a:lnTo>
                    <a:pt x="12826974" y="1257300"/>
                  </a:lnTo>
                  <a:lnTo>
                    <a:pt x="12875155" y="1249530"/>
                  </a:lnTo>
                  <a:lnTo>
                    <a:pt x="12884690" y="1244600"/>
                  </a:lnTo>
                  <a:lnTo>
                    <a:pt x="152421" y="1244600"/>
                  </a:lnTo>
                  <a:lnTo>
                    <a:pt x="108258" y="1237477"/>
                  </a:lnTo>
                  <a:lnTo>
                    <a:pt x="69903" y="1217645"/>
                  </a:lnTo>
                  <a:lnTo>
                    <a:pt x="39658" y="1187404"/>
                  </a:lnTo>
                  <a:lnTo>
                    <a:pt x="19823" y="1149055"/>
                  </a:lnTo>
                  <a:lnTo>
                    <a:pt x="12700" y="11049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2573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104900"/>
                  </a:lnTo>
                  <a:lnTo>
                    <a:pt x="12959576" y="1149055"/>
                  </a:lnTo>
                  <a:lnTo>
                    <a:pt x="12939740" y="1187404"/>
                  </a:lnTo>
                  <a:lnTo>
                    <a:pt x="12909493" y="1217645"/>
                  </a:lnTo>
                  <a:lnTo>
                    <a:pt x="12871137" y="1237477"/>
                  </a:lnTo>
                  <a:lnTo>
                    <a:pt x="12826974" y="1244600"/>
                  </a:lnTo>
                  <a:lnTo>
                    <a:pt x="12884690" y="1244600"/>
                  </a:lnTo>
                  <a:lnTo>
                    <a:pt x="12916997" y="1227895"/>
                  </a:lnTo>
                  <a:lnTo>
                    <a:pt x="12949992" y="1194905"/>
                  </a:lnTo>
                  <a:lnTo>
                    <a:pt x="12971629" y="1153070"/>
                  </a:lnTo>
                  <a:lnTo>
                    <a:pt x="12979400" y="11049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9C27B0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340840" y="8201209"/>
            <a:ext cx="12660909" cy="1228541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400" b="1" dirty="0">
                <a:solidFill>
                  <a:srgbClr val="E1BEE7"/>
                </a:solidFill>
                <a:latin typeface="Arial"/>
                <a:cs typeface="Arial"/>
              </a:rPr>
              <a:t>Mobile</a:t>
            </a:r>
            <a:r>
              <a:rPr sz="2400" b="1" spc="5" dirty="0">
                <a:solidFill>
                  <a:srgbClr val="E1BEE7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E1BEE7"/>
                </a:solidFill>
                <a:latin typeface="Arial"/>
                <a:cs typeface="Arial"/>
              </a:rPr>
              <a:t>OCR</a:t>
            </a:r>
            <a:r>
              <a:rPr sz="2400" b="1" spc="5" dirty="0">
                <a:solidFill>
                  <a:srgbClr val="E1BEE7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1BEE7"/>
                </a:solidFill>
                <a:latin typeface="Arial"/>
                <a:cs typeface="Arial"/>
              </a:rPr>
              <a:t>Systems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"Smartphone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photograph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technology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reduces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entry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hours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seconds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whilst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maintaining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perfect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accuracy."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D2721713-9078-DC41-41A3-FD3C311AA825}"/>
              </a:ext>
            </a:extLst>
          </p:cNvPr>
          <p:cNvSpPr txBox="1">
            <a:spLocks/>
          </p:cNvSpPr>
          <p:nvPr/>
        </p:nvSpPr>
        <p:spPr>
          <a:xfrm>
            <a:off x="841096" y="1143000"/>
            <a:ext cx="13119099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Technology-Specific Party Messaging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9D7DC62-B520-4874-8CE2-832471E1C8C2}"/>
              </a:ext>
            </a:extLst>
          </p:cNvPr>
          <p:cNvCxnSpPr>
            <a:cxnSpLocks/>
          </p:cNvCxnSpPr>
          <p:nvPr/>
        </p:nvCxnSpPr>
        <p:spPr>
          <a:xfrm>
            <a:off x="730250" y="2190750"/>
            <a:ext cx="13483449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74650" y="331368"/>
            <a:ext cx="14274800" cy="10698583"/>
            <a:chOff x="374650" y="311148"/>
            <a:chExt cx="14274800" cy="10045788"/>
          </a:xfrm>
        </p:grpSpPr>
        <p:sp>
          <p:nvSpPr>
            <p:cNvPr id="5" name="object 5"/>
            <p:cNvSpPr/>
            <p:nvPr/>
          </p:nvSpPr>
          <p:spPr>
            <a:xfrm>
              <a:off x="374650" y="311148"/>
              <a:ext cx="14274800" cy="10045788"/>
            </a:xfrm>
            <a:custGeom>
              <a:avLst/>
              <a:gdLst/>
              <a:ahLst/>
              <a:cxnLst/>
              <a:rect l="l" t="t" r="r" b="b"/>
              <a:pathLst>
                <a:path w="14274800" h="7391400">
                  <a:moveTo>
                    <a:pt x="14020761" y="0"/>
                  </a:moveTo>
                  <a:lnTo>
                    <a:pt x="254035" y="0"/>
                  </a:lnTo>
                  <a:lnTo>
                    <a:pt x="208372" y="4090"/>
                  </a:lnTo>
                  <a:lnTo>
                    <a:pt x="165394" y="15882"/>
                  </a:lnTo>
                  <a:lnTo>
                    <a:pt x="125818" y="34660"/>
                  </a:lnTo>
                  <a:lnTo>
                    <a:pt x="90363" y="59706"/>
                  </a:lnTo>
                  <a:lnTo>
                    <a:pt x="59745" y="90304"/>
                  </a:lnTo>
                  <a:lnTo>
                    <a:pt x="34683" y="125736"/>
                  </a:lnTo>
                  <a:lnTo>
                    <a:pt x="15893" y="165286"/>
                  </a:lnTo>
                  <a:lnTo>
                    <a:pt x="4092" y="208236"/>
                  </a:lnTo>
                  <a:lnTo>
                    <a:pt x="0" y="253876"/>
                  </a:lnTo>
                  <a:lnTo>
                    <a:pt x="0" y="7137529"/>
                  </a:lnTo>
                  <a:lnTo>
                    <a:pt x="4092" y="7183163"/>
                  </a:lnTo>
                  <a:lnTo>
                    <a:pt x="15893" y="7226113"/>
                  </a:lnTo>
                  <a:lnTo>
                    <a:pt x="34683" y="7265663"/>
                  </a:lnTo>
                  <a:lnTo>
                    <a:pt x="59745" y="7301095"/>
                  </a:lnTo>
                  <a:lnTo>
                    <a:pt x="90363" y="7331693"/>
                  </a:lnTo>
                  <a:lnTo>
                    <a:pt x="125818" y="7356739"/>
                  </a:lnTo>
                  <a:lnTo>
                    <a:pt x="165394" y="7375517"/>
                  </a:lnTo>
                  <a:lnTo>
                    <a:pt x="208372" y="7387309"/>
                  </a:lnTo>
                  <a:lnTo>
                    <a:pt x="254035" y="7391400"/>
                  </a:lnTo>
                  <a:lnTo>
                    <a:pt x="14020761" y="7391400"/>
                  </a:lnTo>
                  <a:lnTo>
                    <a:pt x="14066424" y="7387309"/>
                  </a:lnTo>
                  <a:lnTo>
                    <a:pt x="14097802" y="7378700"/>
                  </a:lnTo>
                  <a:lnTo>
                    <a:pt x="254033" y="7378700"/>
                  </a:lnTo>
                  <a:lnTo>
                    <a:pt x="205396" y="7373800"/>
                  </a:lnTo>
                  <a:lnTo>
                    <a:pt x="160095" y="7359747"/>
                  </a:lnTo>
                  <a:lnTo>
                    <a:pt x="119101" y="7337510"/>
                  </a:lnTo>
                  <a:lnTo>
                    <a:pt x="83384" y="7308061"/>
                  </a:lnTo>
                  <a:lnTo>
                    <a:pt x="53915" y="7272367"/>
                  </a:lnTo>
                  <a:lnTo>
                    <a:pt x="31665" y="7231400"/>
                  </a:lnTo>
                  <a:lnTo>
                    <a:pt x="17603" y="7186128"/>
                  </a:lnTo>
                  <a:lnTo>
                    <a:pt x="12700" y="7137529"/>
                  </a:lnTo>
                  <a:lnTo>
                    <a:pt x="12700" y="253876"/>
                  </a:lnTo>
                  <a:lnTo>
                    <a:pt x="17603" y="205271"/>
                  </a:lnTo>
                  <a:lnTo>
                    <a:pt x="31665" y="159999"/>
                  </a:lnTo>
                  <a:lnTo>
                    <a:pt x="53915" y="119032"/>
                  </a:lnTo>
                  <a:lnTo>
                    <a:pt x="83384" y="83338"/>
                  </a:lnTo>
                  <a:lnTo>
                    <a:pt x="119101" y="53889"/>
                  </a:lnTo>
                  <a:lnTo>
                    <a:pt x="160095" y="31652"/>
                  </a:lnTo>
                  <a:lnTo>
                    <a:pt x="205396" y="17599"/>
                  </a:lnTo>
                  <a:lnTo>
                    <a:pt x="254033" y="12700"/>
                  </a:lnTo>
                  <a:lnTo>
                    <a:pt x="14097802" y="12700"/>
                  </a:lnTo>
                  <a:lnTo>
                    <a:pt x="14066424" y="4090"/>
                  </a:lnTo>
                  <a:lnTo>
                    <a:pt x="14020761" y="0"/>
                  </a:lnTo>
                  <a:close/>
                </a:path>
                <a:path w="14274800" h="7391400">
                  <a:moveTo>
                    <a:pt x="14097802" y="12700"/>
                  </a:moveTo>
                  <a:lnTo>
                    <a:pt x="14020761" y="12700"/>
                  </a:lnTo>
                  <a:lnTo>
                    <a:pt x="14069399" y="17599"/>
                  </a:lnTo>
                  <a:lnTo>
                    <a:pt x="14114701" y="31652"/>
                  </a:lnTo>
                  <a:lnTo>
                    <a:pt x="14155695" y="53889"/>
                  </a:lnTo>
                  <a:lnTo>
                    <a:pt x="14191413" y="83338"/>
                  </a:lnTo>
                  <a:lnTo>
                    <a:pt x="14220883" y="119032"/>
                  </a:lnTo>
                  <a:lnTo>
                    <a:pt x="14243134" y="159999"/>
                  </a:lnTo>
                  <a:lnTo>
                    <a:pt x="14257196" y="205271"/>
                  </a:lnTo>
                  <a:lnTo>
                    <a:pt x="14262100" y="253876"/>
                  </a:lnTo>
                  <a:lnTo>
                    <a:pt x="14262099" y="7137529"/>
                  </a:lnTo>
                  <a:lnTo>
                    <a:pt x="14257196" y="7186128"/>
                  </a:lnTo>
                  <a:lnTo>
                    <a:pt x="14243134" y="7231400"/>
                  </a:lnTo>
                  <a:lnTo>
                    <a:pt x="14220883" y="7272367"/>
                  </a:lnTo>
                  <a:lnTo>
                    <a:pt x="14191413" y="7308061"/>
                  </a:lnTo>
                  <a:lnTo>
                    <a:pt x="14155695" y="7337510"/>
                  </a:lnTo>
                  <a:lnTo>
                    <a:pt x="14114701" y="7359747"/>
                  </a:lnTo>
                  <a:lnTo>
                    <a:pt x="14069399" y="7373800"/>
                  </a:lnTo>
                  <a:lnTo>
                    <a:pt x="14020761" y="7378700"/>
                  </a:lnTo>
                  <a:lnTo>
                    <a:pt x="14097802" y="7378700"/>
                  </a:lnTo>
                  <a:lnTo>
                    <a:pt x="14148977" y="7356739"/>
                  </a:lnTo>
                  <a:lnTo>
                    <a:pt x="14184433" y="7331693"/>
                  </a:lnTo>
                  <a:lnTo>
                    <a:pt x="14215051" y="7301095"/>
                  </a:lnTo>
                  <a:lnTo>
                    <a:pt x="14240115" y="7265663"/>
                  </a:lnTo>
                  <a:lnTo>
                    <a:pt x="14258906" y="7226113"/>
                  </a:lnTo>
                  <a:lnTo>
                    <a:pt x="14270706" y="7183163"/>
                  </a:lnTo>
                  <a:lnTo>
                    <a:pt x="14274800" y="7137529"/>
                  </a:lnTo>
                  <a:lnTo>
                    <a:pt x="14274800" y="253876"/>
                  </a:lnTo>
                  <a:lnTo>
                    <a:pt x="14270706" y="208236"/>
                  </a:lnTo>
                  <a:lnTo>
                    <a:pt x="14258906" y="165286"/>
                  </a:lnTo>
                  <a:lnTo>
                    <a:pt x="14240115" y="125736"/>
                  </a:lnTo>
                  <a:lnTo>
                    <a:pt x="14215051" y="90304"/>
                  </a:lnTo>
                  <a:lnTo>
                    <a:pt x="14184433" y="59706"/>
                  </a:lnTo>
                  <a:lnTo>
                    <a:pt x="14148977" y="34660"/>
                  </a:lnTo>
                  <a:lnTo>
                    <a:pt x="14109402" y="15882"/>
                  </a:lnTo>
                  <a:lnTo>
                    <a:pt x="14097802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670800" y="29019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30" y="2362200"/>
                  </a:lnTo>
                  <a:lnTo>
                    <a:pt x="6140424" y="2362200"/>
                  </a:lnTo>
                  <a:lnTo>
                    <a:pt x="6184108" y="2357168"/>
                  </a:lnTo>
                  <a:lnTo>
                    <a:pt x="6224210" y="2342837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3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670800" y="29019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30" y="2362200"/>
                  </a:lnTo>
                  <a:lnTo>
                    <a:pt x="6140424" y="2362200"/>
                  </a:lnTo>
                  <a:lnTo>
                    <a:pt x="6184108" y="2357168"/>
                  </a:lnTo>
                  <a:lnTo>
                    <a:pt x="6205567" y="2349500"/>
                  </a:lnTo>
                  <a:lnTo>
                    <a:pt x="190527" y="2349500"/>
                  </a:lnTo>
                  <a:lnTo>
                    <a:pt x="143254" y="2343148"/>
                  </a:lnTo>
                  <a:lnTo>
                    <a:pt x="100774" y="2325225"/>
                  </a:lnTo>
                  <a:lnTo>
                    <a:pt x="64784" y="2297423"/>
                  </a:lnTo>
                  <a:lnTo>
                    <a:pt x="36978" y="2261439"/>
                  </a:lnTo>
                  <a:lnTo>
                    <a:pt x="19052" y="2218966"/>
                  </a:lnTo>
                  <a:lnTo>
                    <a:pt x="12700" y="2171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7" y="12700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  <a:path w="6330950" h="2362200">
                  <a:moveTo>
                    <a:pt x="6205567" y="12700"/>
                  </a:moveTo>
                  <a:lnTo>
                    <a:pt x="6140424" y="12700"/>
                  </a:lnTo>
                  <a:lnTo>
                    <a:pt x="6187697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171700"/>
                  </a:lnTo>
                  <a:lnTo>
                    <a:pt x="6311897" y="2218966"/>
                  </a:lnTo>
                  <a:lnTo>
                    <a:pt x="6293971" y="2261439"/>
                  </a:lnTo>
                  <a:lnTo>
                    <a:pt x="6266165" y="2297423"/>
                  </a:lnTo>
                  <a:lnTo>
                    <a:pt x="6230175" y="2325225"/>
                  </a:lnTo>
                  <a:lnTo>
                    <a:pt x="6187697" y="2343148"/>
                  </a:lnTo>
                  <a:lnTo>
                    <a:pt x="6140424" y="2349500"/>
                  </a:lnTo>
                  <a:lnTo>
                    <a:pt x="6205567" y="2349500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3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7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8700" y="5919772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19" y="0"/>
                  </a:moveTo>
                  <a:lnTo>
                    <a:pt x="190529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29" y="2362200"/>
                  </a:lnTo>
                  <a:lnTo>
                    <a:pt x="6140419" y="2362200"/>
                  </a:lnTo>
                  <a:lnTo>
                    <a:pt x="6184106" y="2357168"/>
                  </a:lnTo>
                  <a:lnTo>
                    <a:pt x="6224210" y="2342837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4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4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6" y="5031"/>
                  </a:lnTo>
                  <a:lnTo>
                    <a:pt x="6140419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2350" y="58991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19" y="0"/>
                  </a:moveTo>
                  <a:lnTo>
                    <a:pt x="190529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29" y="2362200"/>
                  </a:lnTo>
                  <a:lnTo>
                    <a:pt x="6140419" y="2362200"/>
                  </a:lnTo>
                  <a:lnTo>
                    <a:pt x="6184106" y="2357168"/>
                  </a:lnTo>
                  <a:lnTo>
                    <a:pt x="6205566" y="2349500"/>
                  </a:lnTo>
                  <a:lnTo>
                    <a:pt x="190527" y="2349500"/>
                  </a:lnTo>
                  <a:lnTo>
                    <a:pt x="143254" y="2343148"/>
                  </a:lnTo>
                  <a:lnTo>
                    <a:pt x="100774" y="2325225"/>
                  </a:lnTo>
                  <a:lnTo>
                    <a:pt x="64784" y="2297423"/>
                  </a:lnTo>
                  <a:lnTo>
                    <a:pt x="36978" y="2261439"/>
                  </a:lnTo>
                  <a:lnTo>
                    <a:pt x="19052" y="2218966"/>
                  </a:lnTo>
                  <a:lnTo>
                    <a:pt x="12700" y="2171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6" y="12700"/>
                  </a:lnTo>
                  <a:lnTo>
                    <a:pt x="6184106" y="5031"/>
                  </a:lnTo>
                  <a:lnTo>
                    <a:pt x="6140419" y="0"/>
                  </a:lnTo>
                  <a:close/>
                </a:path>
                <a:path w="6330950" h="2362200">
                  <a:moveTo>
                    <a:pt x="6205566" y="12700"/>
                  </a:moveTo>
                  <a:lnTo>
                    <a:pt x="6140422" y="12700"/>
                  </a:lnTo>
                  <a:lnTo>
                    <a:pt x="6187695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171700"/>
                  </a:lnTo>
                  <a:lnTo>
                    <a:pt x="6311897" y="2218966"/>
                  </a:lnTo>
                  <a:lnTo>
                    <a:pt x="6293971" y="2261439"/>
                  </a:lnTo>
                  <a:lnTo>
                    <a:pt x="6266165" y="2297423"/>
                  </a:lnTo>
                  <a:lnTo>
                    <a:pt x="6230175" y="2325225"/>
                  </a:lnTo>
                  <a:lnTo>
                    <a:pt x="6187695" y="2343148"/>
                  </a:lnTo>
                  <a:lnTo>
                    <a:pt x="6140422" y="2349500"/>
                  </a:lnTo>
                  <a:lnTo>
                    <a:pt x="6205566" y="2349500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4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4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6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670800" y="58991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30" y="2362200"/>
                  </a:lnTo>
                  <a:lnTo>
                    <a:pt x="6140424" y="2362200"/>
                  </a:lnTo>
                  <a:lnTo>
                    <a:pt x="6184108" y="2357168"/>
                  </a:lnTo>
                  <a:lnTo>
                    <a:pt x="6224210" y="2342837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3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670800" y="58991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30" y="2362200"/>
                  </a:lnTo>
                  <a:lnTo>
                    <a:pt x="6140424" y="2362200"/>
                  </a:lnTo>
                  <a:lnTo>
                    <a:pt x="6184108" y="2357168"/>
                  </a:lnTo>
                  <a:lnTo>
                    <a:pt x="6205567" y="2349500"/>
                  </a:lnTo>
                  <a:lnTo>
                    <a:pt x="190527" y="2349500"/>
                  </a:lnTo>
                  <a:lnTo>
                    <a:pt x="143254" y="2343148"/>
                  </a:lnTo>
                  <a:lnTo>
                    <a:pt x="100774" y="2325225"/>
                  </a:lnTo>
                  <a:lnTo>
                    <a:pt x="64784" y="2297423"/>
                  </a:lnTo>
                  <a:lnTo>
                    <a:pt x="36978" y="2261439"/>
                  </a:lnTo>
                  <a:lnTo>
                    <a:pt x="19052" y="2218966"/>
                  </a:lnTo>
                  <a:lnTo>
                    <a:pt x="12700" y="2171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7" y="12700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  <a:path w="6330950" h="2362200">
                  <a:moveTo>
                    <a:pt x="6205567" y="12700"/>
                  </a:moveTo>
                  <a:lnTo>
                    <a:pt x="6140424" y="12700"/>
                  </a:lnTo>
                  <a:lnTo>
                    <a:pt x="6187697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171700"/>
                  </a:lnTo>
                  <a:lnTo>
                    <a:pt x="6311897" y="2218966"/>
                  </a:lnTo>
                  <a:lnTo>
                    <a:pt x="6293971" y="2261439"/>
                  </a:lnTo>
                  <a:lnTo>
                    <a:pt x="6266165" y="2297423"/>
                  </a:lnTo>
                  <a:lnTo>
                    <a:pt x="6230175" y="2325225"/>
                  </a:lnTo>
                  <a:lnTo>
                    <a:pt x="6187697" y="2343148"/>
                  </a:lnTo>
                  <a:lnTo>
                    <a:pt x="6140424" y="2349500"/>
                  </a:lnTo>
                  <a:lnTo>
                    <a:pt x="6205567" y="2349500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3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7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8711273"/>
              <a:ext cx="12979400" cy="1346200"/>
            </a:xfrm>
            <a:prstGeom prst="rect">
              <a:avLst/>
            </a:prstGeom>
            <a:solidFill>
              <a:srgbClr val="00A500">
                <a:alpha val="18622"/>
              </a:srgbClr>
            </a:solidFill>
          </p:spPr>
        </p:pic>
        <p:sp>
          <p:nvSpPr>
            <p:cNvPr id="14" name="object 14"/>
            <p:cNvSpPr/>
            <p:nvPr/>
          </p:nvSpPr>
          <p:spPr>
            <a:xfrm>
              <a:off x="1022350" y="8711273"/>
              <a:ext cx="12979400" cy="1346200"/>
            </a:xfrm>
            <a:custGeom>
              <a:avLst/>
              <a:gdLst/>
              <a:ahLst/>
              <a:cxnLst/>
              <a:rect l="l" t="t" r="r" b="b"/>
              <a:pathLst>
                <a:path w="12979400" h="1346200">
                  <a:moveTo>
                    <a:pt x="12788874" y="0"/>
                  </a:moveTo>
                  <a:lnTo>
                    <a:pt x="190529" y="0"/>
                  </a:lnTo>
                  <a:lnTo>
                    <a:pt x="146842" y="5031"/>
                  </a:lnTo>
                  <a:lnTo>
                    <a:pt x="106739" y="19362"/>
                  </a:lnTo>
                  <a:lnTo>
                    <a:pt x="71362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1155700"/>
                  </a:lnTo>
                  <a:lnTo>
                    <a:pt x="5032" y="1199379"/>
                  </a:lnTo>
                  <a:lnTo>
                    <a:pt x="19365" y="1239477"/>
                  </a:lnTo>
                  <a:lnTo>
                    <a:pt x="41857" y="1274848"/>
                  </a:lnTo>
                  <a:lnTo>
                    <a:pt x="71362" y="1304349"/>
                  </a:lnTo>
                  <a:lnTo>
                    <a:pt x="106739" y="1326837"/>
                  </a:lnTo>
                  <a:lnTo>
                    <a:pt x="146842" y="1341168"/>
                  </a:lnTo>
                  <a:lnTo>
                    <a:pt x="190529" y="1346200"/>
                  </a:lnTo>
                  <a:lnTo>
                    <a:pt x="12788874" y="1346200"/>
                  </a:lnTo>
                  <a:lnTo>
                    <a:pt x="12832558" y="1341168"/>
                  </a:lnTo>
                  <a:lnTo>
                    <a:pt x="12854017" y="1333500"/>
                  </a:lnTo>
                  <a:lnTo>
                    <a:pt x="190527" y="1333500"/>
                  </a:lnTo>
                  <a:lnTo>
                    <a:pt x="143253" y="1327148"/>
                  </a:lnTo>
                  <a:lnTo>
                    <a:pt x="100774" y="1309225"/>
                  </a:lnTo>
                  <a:lnTo>
                    <a:pt x="64784" y="1281423"/>
                  </a:lnTo>
                  <a:lnTo>
                    <a:pt x="36978" y="1245439"/>
                  </a:lnTo>
                  <a:lnTo>
                    <a:pt x="19052" y="1202966"/>
                  </a:lnTo>
                  <a:lnTo>
                    <a:pt x="12700" y="1155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3" y="19051"/>
                  </a:lnTo>
                  <a:lnTo>
                    <a:pt x="190527" y="12700"/>
                  </a:lnTo>
                  <a:lnTo>
                    <a:pt x="12854017" y="12700"/>
                  </a:lnTo>
                  <a:lnTo>
                    <a:pt x="12832558" y="5031"/>
                  </a:lnTo>
                  <a:lnTo>
                    <a:pt x="12788874" y="0"/>
                  </a:lnTo>
                  <a:close/>
                </a:path>
                <a:path w="12979400" h="1346200">
                  <a:moveTo>
                    <a:pt x="12854017" y="12700"/>
                  </a:moveTo>
                  <a:lnTo>
                    <a:pt x="12788874" y="12700"/>
                  </a:lnTo>
                  <a:lnTo>
                    <a:pt x="12836147" y="19051"/>
                  </a:lnTo>
                  <a:lnTo>
                    <a:pt x="12878625" y="36974"/>
                  </a:lnTo>
                  <a:lnTo>
                    <a:pt x="12914615" y="64776"/>
                  </a:lnTo>
                  <a:lnTo>
                    <a:pt x="12942421" y="100760"/>
                  </a:lnTo>
                  <a:lnTo>
                    <a:pt x="12960347" y="143233"/>
                  </a:lnTo>
                  <a:lnTo>
                    <a:pt x="12966700" y="190500"/>
                  </a:lnTo>
                  <a:lnTo>
                    <a:pt x="12966700" y="1155700"/>
                  </a:lnTo>
                  <a:lnTo>
                    <a:pt x="12960347" y="1202966"/>
                  </a:lnTo>
                  <a:lnTo>
                    <a:pt x="12942421" y="1245439"/>
                  </a:lnTo>
                  <a:lnTo>
                    <a:pt x="12914615" y="1281423"/>
                  </a:lnTo>
                  <a:lnTo>
                    <a:pt x="12878625" y="1309225"/>
                  </a:lnTo>
                  <a:lnTo>
                    <a:pt x="12836147" y="1327148"/>
                  </a:lnTo>
                  <a:lnTo>
                    <a:pt x="12788874" y="1333500"/>
                  </a:lnTo>
                  <a:lnTo>
                    <a:pt x="12854017" y="1333500"/>
                  </a:lnTo>
                  <a:lnTo>
                    <a:pt x="12908036" y="1304349"/>
                  </a:lnTo>
                  <a:lnTo>
                    <a:pt x="12937542" y="1274848"/>
                  </a:lnTo>
                  <a:lnTo>
                    <a:pt x="12960033" y="1239477"/>
                  </a:lnTo>
                  <a:lnTo>
                    <a:pt x="12974367" y="1199379"/>
                  </a:lnTo>
                  <a:lnTo>
                    <a:pt x="12979400" y="1155700"/>
                  </a:lnTo>
                  <a:lnTo>
                    <a:pt x="12979400" y="190500"/>
                  </a:lnTo>
                  <a:lnTo>
                    <a:pt x="12974367" y="146819"/>
                  </a:lnTo>
                  <a:lnTo>
                    <a:pt x="12960033" y="106722"/>
                  </a:lnTo>
                  <a:lnTo>
                    <a:pt x="12937542" y="71351"/>
                  </a:lnTo>
                  <a:lnTo>
                    <a:pt x="12908036" y="41850"/>
                  </a:lnTo>
                  <a:lnTo>
                    <a:pt x="12872660" y="19362"/>
                  </a:lnTo>
                  <a:lnTo>
                    <a:pt x="12854017" y="12700"/>
                  </a:lnTo>
                  <a:close/>
                </a:path>
              </a:pathLst>
            </a:custGeom>
            <a:solidFill>
              <a:srgbClr val="4CAF50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701165" y="9582150"/>
            <a:ext cx="11621770" cy="715581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5067300" marR="5080" indent="-5055235" algn="ctr">
              <a:lnSpc>
                <a:spcPts val="2200"/>
              </a:lnSpc>
              <a:spcBef>
                <a:spcPts val="580"/>
              </a:spcBef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24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Transparency</a:t>
            </a: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Automated</a:t>
            </a: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Compliance</a:t>
            </a:r>
            <a:r>
              <a:rPr sz="24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Real-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Enforcement</a:t>
            </a: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=</a:t>
            </a: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lang="en-US" sz="2400" b="1" spc="-5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5067300" marR="5080" indent="-5055235" algn="ctr">
              <a:lnSpc>
                <a:spcPts val="2200"/>
              </a:lnSpc>
              <a:spcBef>
                <a:spcPts val="580"/>
              </a:spcBef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Democratic Legitimacy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26686" y="1791970"/>
            <a:ext cx="5970905" cy="367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dirty="0">
                <a:solidFill>
                  <a:srgbClr val="FFFFFF"/>
                </a:solidFill>
                <a:latin typeface="Arial"/>
                <a:cs typeface="Arial"/>
              </a:rPr>
              <a:t>Institutional</a:t>
            </a:r>
            <a:r>
              <a:rPr sz="225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dirty="0">
                <a:solidFill>
                  <a:srgbClr val="FFFFFF"/>
                </a:solidFill>
                <a:latin typeface="Arial"/>
                <a:cs typeface="Arial"/>
              </a:rPr>
              <a:t>Mechanisms</a:t>
            </a:r>
            <a:r>
              <a:rPr sz="225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225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dirty="0">
                <a:solidFill>
                  <a:srgbClr val="FFFFFF"/>
                </a:solidFill>
                <a:latin typeface="Arial"/>
                <a:cs typeface="Arial"/>
              </a:rPr>
              <a:t>Incentive</a:t>
            </a:r>
            <a:r>
              <a:rPr sz="225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spc="-10" dirty="0">
                <a:solidFill>
                  <a:srgbClr val="FFFFFF"/>
                </a:solidFill>
                <a:latin typeface="Arial"/>
                <a:cs typeface="Arial"/>
              </a:rPr>
              <a:t>Alignment</a:t>
            </a:r>
            <a:endParaRPr sz="225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38175" y="2859518"/>
            <a:ext cx="7099300" cy="3358115"/>
            <a:chOff x="635000" y="2578100"/>
            <a:chExt cx="7099300" cy="3136900"/>
          </a:xfrm>
        </p:grpSpPr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5000" y="2578100"/>
              <a:ext cx="7099300" cy="3136900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1022350" y="28384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19" y="0"/>
                  </a:moveTo>
                  <a:lnTo>
                    <a:pt x="190529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29" y="2362200"/>
                  </a:lnTo>
                  <a:lnTo>
                    <a:pt x="6140419" y="2362200"/>
                  </a:lnTo>
                  <a:lnTo>
                    <a:pt x="6184106" y="2357168"/>
                  </a:lnTo>
                  <a:lnTo>
                    <a:pt x="6224210" y="2342837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4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4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6" y="5031"/>
                  </a:lnTo>
                  <a:lnTo>
                    <a:pt x="6140419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22350" y="28384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19" y="0"/>
                  </a:moveTo>
                  <a:lnTo>
                    <a:pt x="190529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29" y="2362200"/>
                  </a:lnTo>
                  <a:lnTo>
                    <a:pt x="6140419" y="2362200"/>
                  </a:lnTo>
                  <a:lnTo>
                    <a:pt x="6184106" y="2357168"/>
                  </a:lnTo>
                  <a:lnTo>
                    <a:pt x="6205566" y="2349500"/>
                  </a:lnTo>
                  <a:lnTo>
                    <a:pt x="190527" y="2349500"/>
                  </a:lnTo>
                  <a:lnTo>
                    <a:pt x="143254" y="2343148"/>
                  </a:lnTo>
                  <a:lnTo>
                    <a:pt x="100774" y="2325225"/>
                  </a:lnTo>
                  <a:lnTo>
                    <a:pt x="64784" y="2297423"/>
                  </a:lnTo>
                  <a:lnTo>
                    <a:pt x="36978" y="2261439"/>
                  </a:lnTo>
                  <a:lnTo>
                    <a:pt x="19052" y="2218966"/>
                  </a:lnTo>
                  <a:lnTo>
                    <a:pt x="12700" y="2171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6" y="12700"/>
                  </a:lnTo>
                  <a:lnTo>
                    <a:pt x="6184106" y="5031"/>
                  </a:lnTo>
                  <a:lnTo>
                    <a:pt x="6140419" y="0"/>
                  </a:lnTo>
                  <a:close/>
                </a:path>
                <a:path w="6330950" h="2362200">
                  <a:moveTo>
                    <a:pt x="6205566" y="12700"/>
                  </a:moveTo>
                  <a:lnTo>
                    <a:pt x="6140422" y="12700"/>
                  </a:lnTo>
                  <a:lnTo>
                    <a:pt x="6187695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171700"/>
                  </a:lnTo>
                  <a:lnTo>
                    <a:pt x="6311897" y="2218966"/>
                  </a:lnTo>
                  <a:lnTo>
                    <a:pt x="6293971" y="2261439"/>
                  </a:lnTo>
                  <a:lnTo>
                    <a:pt x="6266165" y="2297423"/>
                  </a:lnTo>
                  <a:lnTo>
                    <a:pt x="6230175" y="2325225"/>
                  </a:lnTo>
                  <a:lnTo>
                    <a:pt x="6187695" y="2343148"/>
                  </a:lnTo>
                  <a:lnTo>
                    <a:pt x="6140422" y="2349500"/>
                  </a:lnTo>
                  <a:lnTo>
                    <a:pt x="6205566" y="2349500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4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4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6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929374" y="3523266"/>
            <a:ext cx="4087495" cy="15062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b="1" dirty="0">
                <a:solidFill>
                  <a:srgbClr val="E3F2FD"/>
                </a:solidFill>
                <a:latin typeface="Arial"/>
                <a:cs typeface="Arial"/>
              </a:rPr>
              <a:t>Strengthen</a:t>
            </a:r>
            <a:r>
              <a:rPr sz="2250" b="1" spc="-12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E3F2FD"/>
                </a:solidFill>
                <a:latin typeface="Arial"/>
                <a:cs typeface="Arial"/>
              </a:rPr>
              <a:t>Digital</a:t>
            </a:r>
            <a:r>
              <a:rPr sz="2250" b="1" spc="-12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250" b="1" spc="-10" dirty="0">
                <a:solidFill>
                  <a:srgbClr val="E3F2FD"/>
                </a:solidFill>
                <a:latin typeface="Arial"/>
                <a:cs typeface="Arial"/>
              </a:rPr>
              <a:t>Institutions</a:t>
            </a:r>
            <a:endParaRPr sz="22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5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Multi-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stakeholder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technology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dialogue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8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Evidence-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based</a:t>
            </a:r>
            <a:r>
              <a:rPr sz="16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16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policy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34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Independent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technical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oversight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439873" y="3512579"/>
            <a:ext cx="4115435" cy="15062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b="1" dirty="0">
                <a:solidFill>
                  <a:srgbClr val="E3F2FD"/>
                </a:solidFill>
                <a:latin typeface="Arial"/>
                <a:cs typeface="Arial"/>
              </a:rPr>
              <a:t>Enhance</a:t>
            </a:r>
            <a:r>
              <a:rPr sz="2250" b="1" spc="-9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250" b="1" spc="-25" dirty="0">
                <a:solidFill>
                  <a:srgbClr val="E3F2FD"/>
                </a:solidFill>
                <a:latin typeface="Arial"/>
                <a:cs typeface="Arial"/>
              </a:rPr>
              <a:t>Technical</a:t>
            </a:r>
            <a:r>
              <a:rPr sz="2250" b="1" spc="-9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250" b="1" spc="-10" dirty="0">
                <a:solidFill>
                  <a:srgbClr val="E3F2FD"/>
                </a:solidFill>
                <a:latin typeface="Arial"/>
                <a:cs typeface="Arial"/>
              </a:rPr>
              <a:t>Resources</a:t>
            </a:r>
            <a:endParaRPr sz="22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4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IEC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capacity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building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2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Party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technical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compliance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support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3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Civil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society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monitoring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tools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84782" y="6795002"/>
            <a:ext cx="3772535" cy="15062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b="1" dirty="0">
                <a:solidFill>
                  <a:srgbClr val="E3F2FD"/>
                </a:solidFill>
                <a:latin typeface="Arial"/>
                <a:cs typeface="Arial"/>
              </a:rPr>
              <a:t>Adaptive</a:t>
            </a:r>
            <a:r>
              <a:rPr sz="2250" b="1" spc="-10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E3F2FD"/>
                </a:solidFill>
                <a:latin typeface="Arial"/>
                <a:cs typeface="Arial"/>
              </a:rPr>
              <a:t>Digital</a:t>
            </a:r>
            <a:r>
              <a:rPr sz="2250" b="1" spc="-10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250" b="1" spc="-10" dirty="0">
                <a:solidFill>
                  <a:srgbClr val="E3F2FD"/>
                </a:solidFill>
                <a:latin typeface="Arial"/>
                <a:cs typeface="Arial"/>
              </a:rPr>
              <a:t>Framework</a:t>
            </a:r>
            <a:endParaRPr sz="22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5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Regular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technology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reviews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2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Automated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inflation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adjustments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3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Continuous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system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improvements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439873" y="6686472"/>
            <a:ext cx="4308475" cy="11506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b="1" spc="-25" dirty="0">
                <a:solidFill>
                  <a:srgbClr val="E3F2FD"/>
                </a:solidFill>
                <a:latin typeface="Arial"/>
                <a:cs typeface="Arial"/>
              </a:rPr>
              <a:t>Long-</a:t>
            </a:r>
            <a:r>
              <a:rPr sz="2250" b="1" dirty="0">
                <a:solidFill>
                  <a:srgbClr val="E3F2FD"/>
                </a:solidFill>
                <a:latin typeface="Arial"/>
                <a:cs typeface="Arial"/>
              </a:rPr>
              <a:t>term</a:t>
            </a:r>
            <a:r>
              <a:rPr sz="2250" b="1" spc="-7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E3F2FD"/>
                </a:solidFill>
                <a:latin typeface="Arial"/>
                <a:cs typeface="Arial"/>
              </a:rPr>
              <a:t>Digital</a:t>
            </a:r>
            <a:r>
              <a:rPr sz="2250" b="1" spc="-5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250" b="1" spc="-10" dirty="0">
                <a:solidFill>
                  <a:srgbClr val="E3F2FD"/>
                </a:solidFill>
                <a:latin typeface="Arial"/>
                <a:cs typeface="Arial"/>
              </a:rPr>
              <a:t>Sustainability</a:t>
            </a:r>
            <a:endParaRPr sz="22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3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Build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transparency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into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party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culture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09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Demonstrate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technology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advantages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439873" y="7927149"/>
            <a:ext cx="31216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3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Create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positive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feedback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loops</a:t>
            </a:r>
            <a:endParaRPr sz="1600" dirty="0">
              <a:latin typeface="Arial"/>
              <a:cs typeface="Arial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F4619C5-3BB9-AC69-5B70-16C175EB77D5}"/>
              </a:ext>
            </a:extLst>
          </p:cNvPr>
          <p:cNvCxnSpPr>
            <a:cxnSpLocks/>
          </p:cNvCxnSpPr>
          <p:nvPr/>
        </p:nvCxnSpPr>
        <p:spPr>
          <a:xfrm>
            <a:off x="581801" y="1581150"/>
            <a:ext cx="13483449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Title 1">
            <a:extLst>
              <a:ext uri="{FF2B5EF4-FFF2-40B4-BE49-F238E27FC236}">
                <a16:creationId xmlns:a16="http://schemas.microsoft.com/office/drawing/2014/main" id="{C618395F-503F-A066-D7EC-4ABB8666E385}"/>
              </a:ext>
            </a:extLst>
          </p:cNvPr>
          <p:cNvSpPr txBox="1">
            <a:spLocks/>
          </p:cNvSpPr>
          <p:nvPr/>
        </p:nvSpPr>
        <p:spPr>
          <a:xfrm>
            <a:off x="835660" y="751738"/>
            <a:ext cx="13119099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Sustaining Digital Reform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79055" y="24647"/>
            <a:ext cx="14367950" cy="10994274"/>
            <a:chOff x="374650" y="208272"/>
            <a:chExt cx="14274800" cy="10191750"/>
          </a:xfrm>
        </p:grpSpPr>
        <p:sp>
          <p:nvSpPr>
            <p:cNvPr id="5" name="object 5"/>
            <p:cNvSpPr/>
            <p:nvPr/>
          </p:nvSpPr>
          <p:spPr>
            <a:xfrm>
              <a:off x="374650" y="208272"/>
              <a:ext cx="14274800" cy="10191750"/>
            </a:xfrm>
            <a:custGeom>
              <a:avLst/>
              <a:gdLst/>
              <a:ahLst/>
              <a:cxnLst/>
              <a:rect l="l" t="t" r="r" b="b"/>
              <a:pathLst>
                <a:path w="14274800" h="7391400">
                  <a:moveTo>
                    <a:pt x="14020761" y="0"/>
                  </a:moveTo>
                  <a:lnTo>
                    <a:pt x="254035" y="0"/>
                  </a:lnTo>
                  <a:lnTo>
                    <a:pt x="208372" y="4090"/>
                  </a:lnTo>
                  <a:lnTo>
                    <a:pt x="165394" y="15882"/>
                  </a:lnTo>
                  <a:lnTo>
                    <a:pt x="125818" y="34660"/>
                  </a:lnTo>
                  <a:lnTo>
                    <a:pt x="90363" y="59706"/>
                  </a:lnTo>
                  <a:lnTo>
                    <a:pt x="59745" y="90304"/>
                  </a:lnTo>
                  <a:lnTo>
                    <a:pt x="34683" y="125736"/>
                  </a:lnTo>
                  <a:lnTo>
                    <a:pt x="15893" y="165286"/>
                  </a:lnTo>
                  <a:lnTo>
                    <a:pt x="4092" y="208236"/>
                  </a:lnTo>
                  <a:lnTo>
                    <a:pt x="0" y="253876"/>
                  </a:lnTo>
                  <a:lnTo>
                    <a:pt x="0" y="7137529"/>
                  </a:lnTo>
                  <a:lnTo>
                    <a:pt x="4092" y="7183163"/>
                  </a:lnTo>
                  <a:lnTo>
                    <a:pt x="15893" y="7226113"/>
                  </a:lnTo>
                  <a:lnTo>
                    <a:pt x="34683" y="7265663"/>
                  </a:lnTo>
                  <a:lnTo>
                    <a:pt x="59745" y="7301095"/>
                  </a:lnTo>
                  <a:lnTo>
                    <a:pt x="90363" y="7331693"/>
                  </a:lnTo>
                  <a:lnTo>
                    <a:pt x="125818" y="7356739"/>
                  </a:lnTo>
                  <a:lnTo>
                    <a:pt x="165394" y="7375517"/>
                  </a:lnTo>
                  <a:lnTo>
                    <a:pt x="208372" y="7387309"/>
                  </a:lnTo>
                  <a:lnTo>
                    <a:pt x="254035" y="7391400"/>
                  </a:lnTo>
                  <a:lnTo>
                    <a:pt x="14020761" y="7391400"/>
                  </a:lnTo>
                  <a:lnTo>
                    <a:pt x="14066424" y="7387309"/>
                  </a:lnTo>
                  <a:lnTo>
                    <a:pt x="14097802" y="7378700"/>
                  </a:lnTo>
                  <a:lnTo>
                    <a:pt x="254033" y="7378700"/>
                  </a:lnTo>
                  <a:lnTo>
                    <a:pt x="205396" y="7373800"/>
                  </a:lnTo>
                  <a:lnTo>
                    <a:pt x="160095" y="7359747"/>
                  </a:lnTo>
                  <a:lnTo>
                    <a:pt x="119101" y="7337510"/>
                  </a:lnTo>
                  <a:lnTo>
                    <a:pt x="83384" y="7308061"/>
                  </a:lnTo>
                  <a:lnTo>
                    <a:pt x="53915" y="7272367"/>
                  </a:lnTo>
                  <a:lnTo>
                    <a:pt x="31665" y="7231400"/>
                  </a:lnTo>
                  <a:lnTo>
                    <a:pt x="17603" y="7186128"/>
                  </a:lnTo>
                  <a:lnTo>
                    <a:pt x="12700" y="7137529"/>
                  </a:lnTo>
                  <a:lnTo>
                    <a:pt x="12700" y="253876"/>
                  </a:lnTo>
                  <a:lnTo>
                    <a:pt x="17603" y="205271"/>
                  </a:lnTo>
                  <a:lnTo>
                    <a:pt x="31665" y="159999"/>
                  </a:lnTo>
                  <a:lnTo>
                    <a:pt x="53915" y="119032"/>
                  </a:lnTo>
                  <a:lnTo>
                    <a:pt x="83384" y="83338"/>
                  </a:lnTo>
                  <a:lnTo>
                    <a:pt x="119101" y="53889"/>
                  </a:lnTo>
                  <a:lnTo>
                    <a:pt x="160095" y="31652"/>
                  </a:lnTo>
                  <a:lnTo>
                    <a:pt x="205396" y="17599"/>
                  </a:lnTo>
                  <a:lnTo>
                    <a:pt x="254033" y="12700"/>
                  </a:lnTo>
                  <a:lnTo>
                    <a:pt x="14097802" y="12700"/>
                  </a:lnTo>
                  <a:lnTo>
                    <a:pt x="14066424" y="4090"/>
                  </a:lnTo>
                  <a:lnTo>
                    <a:pt x="14020761" y="0"/>
                  </a:lnTo>
                  <a:close/>
                </a:path>
                <a:path w="14274800" h="7391400">
                  <a:moveTo>
                    <a:pt x="14097802" y="12700"/>
                  </a:moveTo>
                  <a:lnTo>
                    <a:pt x="14020761" y="12700"/>
                  </a:lnTo>
                  <a:lnTo>
                    <a:pt x="14069399" y="17599"/>
                  </a:lnTo>
                  <a:lnTo>
                    <a:pt x="14114701" y="31652"/>
                  </a:lnTo>
                  <a:lnTo>
                    <a:pt x="14155695" y="53889"/>
                  </a:lnTo>
                  <a:lnTo>
                    <a:pt x="14191413" y="83338"/>
                  </a:lnTo>
                  <a:lnTo>
                    <a:pt x="14220883" y="119032"/>
                  </a:lnTo>
                  <a:lnTo>
                    <a:pt x="14243134" y="159999"/>
                  </a:lnTo>
                  <a:lnTo>
                    <a:pt x="14257196" y="205271"/>
                  </a:lnTo>
                  <a:lnTo>
                    <a:pt x="14262100" y="253876"/>
                  </a:lnTo>
                  <a:lnTo>
                    <a:pt x="14262099" y="7137529"/>
                  </a:lnTo>
                  <a:lnTo>
                    <a:pt x="14257196" y="7186128"/>
                  </a:lnTo>
                  <a:lnTo>
                    <a:pt x="14243134" y="7231400"/>
                  </a:lnTo>
                  <a:lnTo>
                    <a:pt x="14220883" y="7272367"/>
                  </a:lnTo>
                  <a:lnTo>
                    <a:pt x="14191413" y="7308061"/>
                  </a:lnTo>
                  <a:lnTo>
                    <a:pt x="14155695" y="7337510"/>
                  </a:lnTo>
                  <a:lnTo>
                    <a:pt x="14114701" y="7359747"/>
                  </a:lnTo>
                  <a:lnTo>
                    <a:pt x="14069399" y="7373800"/>
                  </a:lnTo>
                  <a:lnTo>
                    <a:pt x="14020761" y="7378700"/>
                  </a:lnTo>
                  <a:lnTo>
                    <a:pt x="14097802" y="7378700"/>
                  </a:lnTo>
                  <a:lnTo>
                    <a:pt x="14148977" y="7356739"/>
                  </a:lnTo>
                  <a:lnTo>
                    <a:pt x="14184433" y="7331693"/>
                  </a:lnTo>
                  <a:lnTo>
                    <a:pt x="14215051" y="7301095"/>
                  </a:lnTo>
                  <a:lnTo>
                    <a:pt x="14240115" y="7265663"/>
                  </a:lnTo>
                  <a:lnTo>
                    <a:pt x="14258906" y="7226113"/>
                  </a:lnTo>
                  <a:lnTo>
                    <a:pt x="14270706" y="7183163"/>
                  </a:lnTo>
                  <a:lnTo>
                    <a:pt x="14274800" y="7137529"/>
                  </a:lnTo>
                  <a:lnTo>
                    <a:pt x="14274800" y="253876"/>
                  </a:lnTo>
                  <a:lnTo>
                    <a:pt x="14270706" y="208236"/>
                  </a:lnTo>
                  <a:lnTo>
                    <a:pt x="14258906" y="165286"/>
                  </a:lnTo>
                  <a:lnTo>
                    <a:pt x="14240115" y="125736"/>
                  </a:lnTo>
                  <a:lnTo>
                    <a:pt x="14215051" y="90304"/>
                  </a:lnTo>
                  <a:lnTo>
                    <a:pt x="14184433" y="59706"/>
                  </a:lnTo>
                  <a:lnTo>
                    <a:pt x="14148977" y="34660"/>
                  </a:lnTo>
                  <a:lnTo>
                    <a:pt x="14109402" y="15882"/>
                  </a:lnTo>
                  <a:lnTo>
                    <a:pt x="14097802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22350" y="2495550"/>
              <a:ext cx="12979400" cy="1206500"/>
            </a:xfrm>
            <a:custGeom>
              <a:avLst/>
              <a:gdLst/>
              <a:ahLst/>
              <a:cxnLst/>
              <a:rect l="l" t="t" r="r" b="b"/>
              <a:pathLst>
                <a:path w="12979400" h="1206500">
                  <a:moveTo>
                    <a:pt x="12852374" y="0"/>
                  </a:moveTo>
                  <a:lnTo>
                    <a:pt x="127019" y="0"/>
                  </a:lnTo>
                  <a:lnTo>
                    <a:pt x="77577" y="9980"/>
                  </a:lnTo>
                  <a:lnTo>
                    <a:pt x="37203" y="37197"/>
                  </a:lnTo>
                  <a:lnTo>
                    <a:pt x="9981" y="77566"/>
                  </a:lnTo>
                  <a:lnTo>
                    <a:pt x="0" y="127000"/>
                  </a:lnTo>
                  <a:lnTo>
                    <a:pt x="0" y="1079500"/>
                  </a:lnTo>
                  <a:lnTo>
                    <a:pt x="9981" y="1128933"/>
                  </a:lnTo>
                  <a:lnTo>
                    <a:pt x="37203" y="1169302"/>
                  </a:lnTo>
                  <a:lnTo>
                    <a:pt x="77577" y="1196519"/>
                  </a:lnTo>
                  <a:lnTo>
                    <a:pt x="127019" y="1206500"/>
                  </a:lnTo>
                  <a:lnTo>
                    <a:pt x="12852374" y="1206500"/>
                  </a:lnTo>
                  <a:lnTo>
                    <a:pt x="12901818" y="1196519"/>
                  </a:lnTo>
                  <a:lnTo>
                    <a:pt x="12942195" y="1169302"/>
                  </a:lnTo>
                  <a:lnTo>
                    <a:pt x="12969417" y="1128933"/>
                  </a:lnTo>
                  <a:lnTo>
                    <a:pt x="12979400" y="1079500"/>
                  </a:lnTo>
                  <a:lnTo>
                    <a:pt x="12979400" y="127000"/>
                  </a:lnTo>
                  <a:lnTo>
                    <a:pt x="12969417" y="77566"/>
                  </a:lnTo>
                  <a:lnTo>
                    <a:pt x="12942195" y="37197"/>
                  </a:lnTo>
                  <a:lnTo>
                    <a:pt x="12901818" y="9980"/>
                  </a:lnTo>
                  <a:lnTo>
                    <a:pt x="12852374" y="0"/>
                  </a:lnTo>
                  <a:close/>
                </a:path>
              </a:pathLst>
            </a:custGeom>
            <a:solidFill>
              <a:srgbClr val="FFFFFF">
                <a:alpha val="1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22350" y="2495550"/>
              <a:ext cx="127635" cy="1206500"/>
            </a:xfrm>
            <a:custGeom>
              <a:avLst/>
              <a:gdLst/>
              <a:ahLst/>
              <a:cxnLst/>
              <a:rect l="l" t="t" r="r" b="b"/>
              <a:pathLst>
                <a:path w="127634" h="1206500">
                  <a:moveTo>
                    <a:pt x="127018" y="0"/>
                  </a:moveTo>
                  <a:lnTo>
                    <a:pt x="77577" y="9980"/>
                  </a:lnTo>
                  <a:lnTo>
                    <a:pt x="37203" y="37197"/>
                  </a:lnTo>
                  <a:lnTo>
                    <a:pt x="9981" y="77566"/>
                  </a:lnTo>
                  <a:lnTo>
                    <a:pt x="0" y="127000"/>
                  </a:lnTo>
                  <a:lnTo>
                    <a:pt x="0" y="1079500"/>
                  </a:lnTo>
                  <a:lnTo>
                    <a:pt x="9981" y="1128933"/>
                  </a:lnTo>
                  <a:lnTo>
                    <a:pt x="37203" y="1169302"/>
                  </a:lnTo>
                  <a:lnTo>
                    <a:pt x="77577" y="1196519"/>
                  </a:lnTo>
                  <a:lnTo>
                    <a:pt x="127019" y="1206500"/>
                  </a:lnTo>
                  <a:lnTo>
                    <a:pt x="97346" y="1196519"/>
                  </a:lnTo>
                  <a:lnTo>
                    <a:pt x="73121" y="1169302"/>
                  </a:lnTo>
                  <a:lnTo>
                    <a:pt x="56789" y="1128933"/>
                  </a:lnTo>
                  <a:lnTo>
                    <a:pt x="50800" y="1079500"/>
                  </a:lnTo>
                  <a:lnTo>
                    <a:pt x="50800" y="127000"/>
                  </a:lnTo>
                  <a:lnTo>
                    <a:pt x="56789" y="77566"/>
                  </a:lnTo>
                  <a:lnTo>
                    <a:pt x="73121" y="37197"/>
                  </a:lnTo>
                  <a:lnTo>
                    <a:pt x="97346" y="9980"/>
                  </a:lnTo>
                  <a:lnTo>
                    <a:pt x="127018" y="0"/>
                  </a:lnTo>
                  <a:close/>
                </a:path>
              </a:pathLst>
            </a:custGeom>
            <a:solidFill>
              <a:srgbClr val="64B5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2350" y="4083050"/>
              <a:ext cx="12979400" cy="1206500"/>
            </a:xfrm>
            <a:custGeom>
              <a:avLst/>
              <a:gdLst/>
              <a:ahLst/>
              <a:cxnLst/>
              <a:rect l="l" t="t" r="r" b="b"/>
              <a:pathLst>
                <a:path w="12979400" h="1206500">
                  <a:moveTo>
                    <a:pt x="12852374" y="0"/>
                  </a:moveTo>
                  <a:lnTo>
                    <a:pt x="127019" y="0"/>
                  </a:lnTo>
                  <a:lnTo>
                    <a:pt x="77577" y="9980"/>
                  </a:lnTo>
                  <a:lnTo>
                    <a:pt x="37203" y="37197"/>
                  </a:lnTo>
                  <a:lnTo>
                    <a:pt x="9981" y="77566"/>
                  </a:lnTo>
                  <a:lnTo>
                    <a:pt x="0" y="127000"/>
                  </a:lnTo>
                  <a:lnTo>
                    <a:pt x="0" y="1079500"/>
                  </a:lnTo>
                  <a:lnTo>
                    <a:pt x="9981" y="1128933"/>
                  </a:lnTo>
                  <a:lnTo>
                    <a:pt x="37203" y="1169302"/>
                  </a:lnTo>
                  <a:lnTo>
                    <a:pt x="77577" y="1196519"/>
                  </a:lnTo>
                  <a:lnTo>
                    <a:pt x="127019" y="1206500"/>
                  </a:lnTo>
                  <a:lnTo>
                    <a:pt x="12852374" y="1206500"/>
                  </a:lnTo>
                  <a:lnTo>
                    <a:pt x="12901818" y="1196519"/>
                  </a:lnTo>
                  <a:lnTo>
                    <a:pt x="12942195" y="1169302"/>
                  </a:lnTo>
                  <a:lnTo>
                    <a:pt x="12969417" y="1128933"/>
                  </a:lnTo>
                  <a:lnTo>
                    <a:pt x="12979400" y="1079500"/>
                  </a:lnTo>
                  <a:lnTo>
                    <a:pt x="12979400" y="127000"/>
                  </a:lnTo>
                  <a:lnTo>
                    <a:pt x="12969417" y="77566"/>
                  </a:lnTo>
                  <a:lnTo>
                    <a:pt x="12942195" y="37197"/>
                  </a:lnTo>
                  <a:lnTo>
                    <a:pt x="12901818" y="9980"/>
                  </a:lnTo>
                  <a:lnTo>
                    <a:pt x="12852374" y="0"/>
                  </a:lnTo>
                  <a:close/>
                </a:path>
              </a:pathLst>
            </a:custGeom>
            <a:solidFill>
              <a:srgbClr val="FFFFFF">
                <a:alpha val="1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2350" y="4083050"/>
              <a:ext cx="127635" cy="1206500"/>
            </a:xfrm>
            <a:custGeom>
              <a:avLst/>
              <a:gdLst/>
              <a:ahLst/>
              <a:cxnLst/>
              <a:rect l="l" t="t" r="r" b="b"/>
              <a:pathLst>
                <a:path w="127634" h="1206500">
                  <a:moveTo>
                    <a:pt x="127018" y="0"/>
                  </a:moveTo>
                  <a:lnTo>
                    <a:pt x="77577" y="9980"/>
                  </a:lnTo>
                  <a:lnTo>
                    <a:pt x="37203" y="37197"/>
                  </a:lnTo>
                  <a:lnTo>
                    <a:pt x="9981" y="77566"/>
                  </a:lnTo>
                  <a:lnTo>
                    <a:pt x="0" y="127000"/>
                  </a:lnTo>
                  <a:lnTo>
                    <a:pt x="0" y="1079500"/>
                  </a:lnTo>
                  <a:lnTo>
                    <a:pt x="9981" y="1128933"/>
                  </a:lnTo>
                  <a:lnTo>
                    <a:pt x="37203" y="1169302"/>
                  </a:lnTo>
                  <a:lnTo>
                    <a:pt x="77577" y="1196519"/>
                  </a:lnTo>
                  <a:lnTo>
                    <a:pt x="127019" y="1206500"/>
                  </a:lnTo>
                  <a:lnTo>
                    <a:pt x="97346" y="1196519"/>
                  </a:lnTo>
                  <a:lnTo>
                    <a:pt x="73121" y="1169302"/>
                  </a:lnTo>
                  <a:lnTo>
                    <a:pt x="56789" y="1128933"/>
                  </a:lnTo>
                  <a:lnTo>
                    <a:pt x="50800" y="1079500"/>
                  </a:lnTo>
                  <a:lnTo>
                    <a:pt x="50800" y="127000"/>
                  </a:lnTo>
                  <a:lnTo>
                    <a:pt x="56789" y="77566"/>
                  </a:lnTo>
                  <a:lnTo>
                    <a:pt x="73121" y="37197"/>
                  </a:lnTo>
                  <a:lnTo>
                    <a:pt x="97346" y="9980"/>
                  </a:lnTo>
                  <a:lnTo>
                    <a:pt x="127018" y="0"/>
                  </a:lnTo>
                  <a:close/>
                </a:path>
              </a:pathLst>
            </a:custGeom>
            <a:solidFill>
              <a:srgbClr val="64B5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22350" y="5670550"/>
              <a:ext cx="12979400" cy="1206500"/>
            </a:xfrm>
            <a:custGeom>
              <a:avLst/>
              <a:gdLst/>
              <a:ahLst/>
              <a:cxnLst/>
              <a:rect l="l" t="t" r="r" b="b"/>
              <a:pathLst>
                <a:path w="12979400" h="1206500">
                  <a:moveTo>
                    <a:pt x="12852374" y="0"/>
                  </a:moveTo>
                  <a:lnTo>
                    <a:pt x="127019" y="0"/>
                  </a:lnTo>
                  <a:lnTo>
                    <a:pt x="77577" y="9980"/>
                  </a:lnTo>
                  <a:lnTo>
                    <a:pt x="37203" y="37197"/>
                  </a:lnTo>
                  <a:lnTo>
                    <a:pt x="9981" y="77566"/>
                  </a:lnTo>
                  <a:lnTo>
                    <a:pt x="0" y="127000"/>
                  </a:lnTo>
                  <a:lnTo>
                    <a:pt x="0" y="1079500"/>
                  </a:lnTo>
                  <a:lnTo>
                    <a:pt x="9981" y="1128933"/>
                  </a:lnTo>
                  <a:lnTo>
                    <a:pt x="37203" y="1169302"/>
                  </a:lnTo>
                  <a:lnTo>
                    <a:pt x="77577" y="1196519"/>
                  </a:lnTo>
                  <a:lnTo>
                    <a:pt x="127019" y="1206500"/>
                  </a:lnTo>
                  <a:lnTo>
                    <a:pt x="12852374" y="1206500"/>
                  </a:lnTo>
                  <a:lnTo>
                    <a:pt x="12901818" y="1196519"/>
                  </a:lnTo>
                  <a:lnTo>
                    <a:pt x="12942195" y="1169302"/>
                  </a:lnTo>
                  <a:lnTo>
                    <a:pt x="12969417" y="1128933"/>
                  </a:lnTo>
                  <a:lnTo>
                    <a:pt x="12979400" y="1079500"/>
                  </a:lnTo>
                  <a:lnTo>
                    <a:pt x="12979400" y="127000"/>
                  </a:lnTo>
                  <a:lnTo>
                    <a:pt x="12969417" y="77566"/>
                  </a:lnTo>
                  <a:lnTo>
                    <a:pt x="12942195" y="37197"/>
                  </a:lnTo>
                  <a:lnTo>
                    <a:pt x="12901818" y="9980"/>
                  </a:lnTo>
                  <a:lnTo>
                    <a:pt x="12852374" y="0"/>
                  </a:lnTo>
                  <a:close/>
                </a:path>
              </a:pathLst>
            </a:custGeom>
            <a:solidFill>
              <a:srgbClr val="FFFFFF">
                <a:alpha val="1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22350" y="5670550"/>
              <a:ext cx="127635" cy="1206500"/>
            </a:xfrm>
            <a:custGeom>
              <a:avLst/>
              <a:gdLst/>
              <a:ahLst/>
              <a:cxnLst/>
              <a:rect l="l" t="t" r="r" b="b"/>
              <a:pathLst>
                <a:path w="127634" h="1206500">
                  <a:moveTo>
                    <a:pt x="127018" y="0"/>
                  </a:moveTo>
                  <a:lnTo>
                    <a:pt x="77577" y="9980"/>
                  </a:lnTo>
                  <a:lnTo>
                    <a:pt x="37203" y="37197"/>
                  </a:lnTo>
                  <a:lnTo>
                    <a:pt x="9981" y="77566"/>
                  </a:lnTo>
                  <a:lnTo>
                    <a:pt x="0" y="127000"/>
                  </a:lnTo>
                  <a:lnTo>
                    <a:pt x="0" y="1079500"/>
                  </a:lnTo>
                  <a:lnTo>
                    <a:pt x="9981" y="1128933"/>
                  </a:lnTo>
                  <a:lnTo>
                    <a:pt x="37203" y="1169302"/>
                  </a:lnTo>
                  <a:lnTo>
                    <a:pt x="77577" y="1196519"/>
                  </a:lnTo>
                  <a:lnTo>
                    <a:pt x="127019" y="1206500"/>
                  </a:lnTo>
                  <a:lnTo>
                    <a:pt x="97346" y="1196519"/>
                  </a:lnTo>
                  <a:lnTo>
                    <a:pt x="73121" y="1169302"/>
                  </a:lnTo>
                  <a:lnTo>
                    <a:pt x="56789" y="1128933"/>
                  </a:lnTo>
                  <a:lnTo>
                    <a:pt x="50800" y="1079500"/>
                  </a:lnTo>
                  <a:lnTo>
                    <a:pt x="50800" y="127000"/>
                  </a:lnTo>
                  <a:lnTo>
                    <a:pt x="56789" y="77566"/>
                  </a:lnTo>
                  <a:lnTo>
                    <a:pt x="73121" y="37197"/>
                  </a:lnTo>
                  <a:lnTo>
                    <a:pt x="97346" y="9980"/>
                  </a:lnTo>
                  <a:lnTo>
                    <a:pt x="127018" y="0"/>
                  </a:lnTo>
                  <a:close/>
                </a:path>
              </a:pathLst>
            </a:custGeom>
            <a:solidFill>
              <a:srgbClr val="64B5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22350" y="7258050"/>
              <a:ext cx="12979400" cy="1206500"/>
            </a:xfrm>
            <a:custGeom>
              <a:avLst/>
              <a:gdLst/>
              <a:ahLst/>
              <a:cxnLst/>
              <a:rect l="l" t="t" r="r" b="b"/>
              <a:pathLst>
                <a:path w="12979400" h="1206500">
                  <a:moveTo>
                    <a:pt x="12852374" y="0"/>
                  </a:moveTo>
                  <a:lnTo>
                    <a:pt x="127019" y="0"/>
                  </a:lnTo>
                  <a:lnTo>
                    <a:pt x="77577" y="9980"/>
                  </a:lnTo>
                  <a:lnTo>
                    <a:pt x="37203" y="37197"/>
                  </a:lnTo>
                  <a:lnTo>
                    <a:pt x="9981" y="77566"/>
                  </a:lnTo>
                  <a:lnTo>
                    <a:pt x="0" y="127000"/>
                  </a:lnTo>
                  <a:lnTo>
                    <a:pt x="0" y="1079500"/>
                  </a:lnTo>
                  <a:lnTo>
                    <a:pt x="9981" y="1128933"/>
                  </a:lnTo>
                  <a:lnTo>
                    <a:pt x="37203" y="1169302"/>
                  </a:lnTo>
                  <a:lnTo>
                    <a:pt x="77577" y="1196519"/>
                  </a:lnTo>
                  <a:lnTo>
                    <a:pt x="127019" y="1206500"/>
                  </a:lnTo>
                  <a:lnTo>
                    <a:pt x="12852374" y="1206500"/>
                  </a:lnTo>
                  <a:lnTo>
                    <a:pt x="12901818" y="1196519"/>
                  </a:lnTo>
                  <a:lnTo>
                    <a:pt x="12942195" y="1169302"/>
                  </a:lnTo>
                  <a:lnTo>
                    <a:pt x="12969417" y="1128933"/>
                  </a:lnTo>
                  <a:lnTo>
                    <a:pt x="12979400" y="1079500"/>
                  </a:lnTo>
                  <a:lnTo>
                    <a:pt x="12979400" y="127000"/>
                  </a:lnTo>
                  <a:lnTo>
                    <a:pt x="12969417" y="77566"/>
                  </a:lnTo>
                  <a:lnTo>
                    <a:pt x="12942195" y="37197"/>
                  </a:lnTo>
                  <a:lnTo>
                    <a:pt x="12901818" y="9980"/>
                  </a:lnTo>
                  <a:lnTo>
                    <a:pt x="12852374" y="0"/>
                  </a:lnTo>
                  <a:close/>
                </a:path>
              </a:pathLst>
            </a:custGeom>
            <a:solidFill>
              <a:srgbClr val="FFFFFF">
                <a:alpha val="1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22350" y="7258050"/>
              <a:ext cx="127635" cy="1206500"/>
            </a:xfrm>
            <a:custGeom>
              <a:avLst/>
              <a:gdLst/>
              <a:ahLst/>
              <a:cxnLst/>
              <a:rect l="l" t="t" r="r" b="b"/>
              <a:pathLst>
                <a:path w="127634" h="1206500">
                  <a:moveTo>
                    <a:pt x="127018" y="0"/>
                  </a:moveTo>
                  <a:lnTo>
                    <a:pt x="77577" y="9980"/>
                  </a:lnTo>
                  <a:lnTo>
                    <a:pt x="37203" y="37197"/>
                  </a:lnTo>
                  <a:lnTo>
                    <a:pt x="9981" y="77566"/>
                  </a:lnTo>
                  <a:lnTo>
                    <a:pt x="0" y="127000"/>
                  </a:lnTo>
                  <a:lnTo>
                    <a:pt x="0" y="1079500"/>
                  </a:lnTo>
                  <a:lnTo>
                    <a:pt x="9981" y="1128933"/>
                  </a:lnTo>
                  <a:lnTo>
                    <a:pt x="37203" y="1169302"/>
                  </a:lnTo>
                  <a:lnTo>
                    <a:pt x="77577" y="1196519"/>
                  </a:lnTo>
                  <a:lnTo>
                    <a:pt x="127019" y="1206500"/>
                  </a:lnTo>
                  <a:lnTo>
                    <a:pt x="97346" y="1196519"/>
                  </a:lnTo>
                  <a:lnTo>
                    <a:pt x="73121" y="1169302"/>
                  </a:lnTo>
                  <a:lnTo>
                    <a:pt x="56789" y="1128933"/>
                  </a:lnTo>
                  <a:lnTo>
                    <a:pt x="50800" y="1079500"/>
                  </a:lnTo>
                  <a:lnTo>
                    <a:pt x="50800" y="127000"/>
                  </a:lnTo>
                  <a:lnTo>
                    <a:pt x="56789" y="77566"/>
                  </a:lnTo>
                  <a:lnTo>
                    <a:pt x="73121" y="37197"/>
                  </a:lnTo>
                  <a:lnTo>
                    <a:pt x="97346" y="9980"/>
                  </a:lnTo>
                  <a:lnTo>
                    <a:pt x="127018" y="0"/>
                  </a:lnTo>
                  <a:close/>
                </a:path>
              </a:pathLst>
            </a:custGeom>
            <a:solidFill>
              <a:srgbClr val="64B5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8785576"/>
              <a:ext cx="12979400" cy="1320800"/>
            </a:xfrm>
            <a:prstGeom prst="rect">
              <a:avLst/>
            </a:prstGeom>
            <a:solidFill>
              <a:srgbClr val="FFC000">
                <a:alpha val="16000"/>
              </a:srgbClr>
            </a:solidFill>
          </p:spPr>
        </p:pic>
        <p:sp>
          <p:nvSpPr>
            <p:cNvPr id="16" name="object 16"/>
            <p:cNvSpPr/>
            <p:nvPr/>
          </p:nvSpPr>
          <p:spPr>
            <a:xfrm>
              <a:off x="1022350" y="8785576"/>
              <a:ext cx="12979400" cy="1320800"/>
            </a:xfrm>
            <a:custGeom>
              <a:avLst/>
              <a:gdLst/>
              <a:ahLst/>
              <a:cxnLst/>
              <a:rect l="l" t="t" r="r" b="b"/>
              <a:pathLst>
                <a:path w="12979400" h="13208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168400"/>
                  </a:lnTo>
                  <a:lnTo>
                    <a:pt x="7770" y="1216570"/>
                  </a:lnTo>
                  <a:lnTo>
                    <a:pt x="29408" y="1258405"/>
                  </a:lnTo>
                  <a:lnTo>
                    <a:pt x="62404" y="1291395"/>
                  </a:lnTo>
                  <a:lnTo>
                    <a:pt x="104245" y="1313030"/>
                  </a:lnTo>
                  <a:lnTo>
                    <a:pt x="152423" y="1320800"/>
                  </a:lnTo>
                  <a:lnTo>
                    <a:pt x="12826974" y="1320800"/>
                  </a:lnTo>
                  <a:lnTo>
                    <a:pt x="12875155" y="1313030"/>
                  </a:lnTo>
                  <a:lnTo>
                    <a:pt x="12884690" y="1308100"/>
                  </a:lnTo>
                  <a:lnTo>
                    <a:pt x="152421" y="1308100"/>
                  </a:lnTo>
                  <a:lnTo>
                    <a:pt x="108258" y="1300977"/>
                  </a:lnTo>
                  <a:lnTo>
                    <a:pt x="69903" y="1281145"/>
                  </a:lnTo>
                  <a:lnTo>
                    <a:pt x="39658" y="1250904"/>
                  </a:lnTo>
                  <a:lnTo>
                    <a:pt x="19823" y="1212555"/>
                  </a:lnTo>
                  <a:lnTo>
                    <a:pt x="12700" y="11684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3208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168400"/>
                  </a:lnTo>
                  <a:lnTo>
                    <a:pt x="12959576" y="1212555"/>
                  </a:lnTo>
                  <a:lnTo>
                    <a:pt x="12939740" y="1250904"/>
                  </a:lnTo>
                  <a:lnTo>
                    <a:pt x="12909493" y="1281145"/>
                  </a:lnTo>
                  <a:lnTo>
                    <a:pt x="12871137" y="1300977"/>
                  </a:lnTo>
                  <a:lnTo>
                    <a:pt x="12826974" y="1308100"/>
                  </a:lnTo>
                  <a:lnTo>
                    <a:pt x="12884690" y="1308100"/>
                  </a:lnTo>
                  <a:lnTo>
                    <a:pt x="12916997" y="1291395"/>
                  </a:lnTo>
                  <a:lnTo>
                    <a:pt x="12949992" y="1258405"/>
                  </a:lnTo>
                  <a:lnTo>
                    <a:pt x="12971629" y="1216570"/>
                  </a:lnTo>
                  <a:lnTo>
                    <a:pt x="12979400" y="11684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FFC107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787650" y="9525000"/>
            <a:ext cx="8925560" cy="895350"/>
          </a:xfrm>
          <a:prstGeom prst="rect">
            <a:avLst/>
          </a:prstGeom>
        </p:spPr>
        <p:txBody>
          <a:bodyPr vert="horz" wrap="square" lIns="0" tIns="1689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30"/>
              </a:spcBef>
            </a:pPr>
            <a:r>
              <a:rPr sz="2400" b="1" dirty="0">
                <a:solidFill>
                  <a:srgbClr val="FFECB3"/>
                </a:solidFill>
                <a:latin typeface="Arial"/>
                <a:cs typeface="Arial"/>
              </a:rPr>
              <a:t>SUCCESS</a:t>
            </a:r>
            <a:r>
              <a:rPr sz="2400" b="1" spc="-75" dirty="0">
                <a:solidFill>
                  <a:srgbClr val="FFECB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ECB3"/>
                </a:solidFill>
                <a:latin typeface="Arial"/>
                <a:cs typeface="Arial"/>
              </a:rPr>
              <a:t>METRICS</a:t>
            </a:r>
            <a:endParaRPr sz="24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19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Party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adoption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rates,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compliance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improvement,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trust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indicators,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administrative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cost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reduction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65774" y="2578621"/>
            <a:ext cx="12622809" cy="772006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Phase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1: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Technology</a:t>
            </a:r>
            <a:r>
              <a:rPr sz="2000" b="1" spc="-5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Demonstration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(6</a:t>
            </a:r>
            <a:r>
              <a:rPr sz="2000" b="1" spc="-5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months)</a:t>
            </a:r>
            <a:endParaRPr sz="2000" dirty="0">
              <a:solidFill>
                <a:schemeClr val="accent4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Pilot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systems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willing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parties,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emphasise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efficiency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benefits,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provide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technical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training</a:t>
            </a:r>
            <a:endParaRPr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365775" y="4327109"/>
            <a:ext cx="12622809" cy="772006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Phase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2:</a:t>
            </a:r>
            <a:r>
              <a:rPr sz="2000" b="1" spc="-5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Voluntary</a:t>
            </a:r>
            <a:r>
              <a:rPr sz="2000" b="1" spc="-5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Digital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Adoption</a:t>
            </a:r>
            <a:r>
              <a:rPr sz="2000" b="1" spc="-5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(12</a:t>
            </a:r>
            <a:r>
              <a:rPr sz="2000" b="1" spc="-5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months)</a:t>
            </a:r>
            <a:endParaRPr sz="2000" dirty="0">
              <a:solidFill>
                <a:schemeClr val="accent4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Expand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successful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pilots,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offer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positive</a:t>
            </a:r>
            <a:r>
              <a:rPr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incentives,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build</a:t>
            </a:r>
            <a:r>
              <a:rPr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cross-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party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technical</a:t>
            </a:r>
            <a:r>
              <a:rPr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working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groups</a:t>
            </a:r>
            <a:endParaRPr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365776" y="6104993"/>
            <a:ext cx="12622809" cy="772006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20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Phase</a:t>
            </a:r>
            <a:r>
              <a:rPr sz="2000" b="1" spc="5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3:</a:t>
            </a:r>
            <a:r>
              <a:rPr sz="2000" b="1" spc="1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Graduated</a:t>
            </a:r>
            <a:r>
              <a:rPr sz="2000" b="1" spc="5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Digital</a:t>
            </a:r>
            <a:r>
              <a:rPr sz="2000" b="1" spc="1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Requirements</a:t>
            </a:r>
            <a:r>
              <a:rPr sz="2000" b="1" spc="5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(18</a:t>
            </a:r>
            <a:r>
              <a:rPr sz="2000" b="1" spc="1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months)</a:t>
            </a:r>
            <a:endParaRPr sz="2000" dirty="0">
              <a:solidFill>
                <a:schemeClr val="accent4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Implement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proportional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disclosure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based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campaign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size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election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type</a:t>
            </a:r>
            <a:endParaRPr dirty="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365776" y="7794191"/>
            <a:ext cx="11861274" cy="772006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Phase</a:t>
            </a:r>
            <a:r>
              <a:rPr sz="2000" b="1" spc="-15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4: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Comprehensive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Digital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Transparency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(24</a:t>
            </a:r>
            <a:r>
              <a:rPr sz="2000" b="1" spc="-15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months)</a:t>
            </a:r>
            <a:endParaRPr sz="2000" dirty="0">
              <a:solidFill>
                <a:schemeClr val="accent4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Full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real-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system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automated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compliance,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AI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monitoring,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access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tools</a:t>
            </a:r>
            <a:endParaRPr dirty="0">
              <a:latin typeface="Arial"/>
              <a:cs typeface="Arial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8E02965-CF45-0E03-2E98-0B1D7104A416}"/>
              </a:ext>
            </a:extLst>
          </p:cNvPr>
          <p:cNvSpPr txBox="1">
            <a:spLocks/>
          </p:cNvSpPr>
          <p:nvPr/>
        </p:nvSpPr>
        <p:spPr>
          <a:xfrm>
            <a:off x="854461" y="449767"/>
            <a:ext cx="13119099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Implementation Roadmap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F2805AC-74B5-3501-AB9A-7274C82E0A49}"/>
              </a:ext>
            </a:extLst>
          </p:cNvPr>
          <p:cNvCxnSpPr>
            <a:cxnSpLocks/>
          </p:cNvCxnSpPr>
          <p:nvPr/>
        </p:nvCxnSpPr>
        <p:spPr>
          <a:xfrm>
            <a:off x="581801" y="1428750"/>
            <a:ext cx="13483449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74650" y="559393"/>
            <a:ext cx="14274800" cy="10470557"/>
            <a:chOff x="374650" y="412750"/>
            <a:chExt cx="14274800" cy="7725733"/>
          </a:xfrm>
        </p:grpSpPr>
        <p:sp>
          <p:nvSpPr>
            <p:cNvPr id="5" name="object 5"/>
            <p:cNvSpPr/>
            <p:nvPr/>
          </p:nvSpPr>
          <p:spPr>
            <a:xfrm>
              <a:off x="374650" y="412750"/>
              <a:ext cx="14274800" cy="7725733"/>
            </a:xfrm>
            <a:custGeom>
              <a:avLst/>
              <a:gdLst/>
              <a:ahLst/>
              <a:cxnLst/>
              <a:rect l="l" t="t" r="r" b="b"/>
              <a:pathLst>
                <a:path w="14274800" h="7391400">
                  <a:moveTo>
                    <a:pt x="14020761" y="0"/>
                  </a:moveTo>
                  <a:lnTo>
                    <a:pt x="254035" y="0"/>
                  </a:lnTo>
                  <a:lnTo>
                    <a:pt x="208372" y="4090"/>
                  </a:lnTo>
                  <a:lnTo>
                    <a:pt x="165394" y="15882"/>
                  </a:lnTo>
                  <a:lnTo>
                    <a:pt x="125818" y="34660"/>
                  </a:lnTo>
                  <a:lnTo>
                    <a:pt x="90363" y="59706"/>
                  </a:lnTo>
                  <a:lnTo>
                    <a:pt x="59745" y="90304"/>
                  </a:lnTo>
                  <a:lnTo>
                    <a:pt x="34683" y="125736"/>
                  </a:lnTo>
                  <a:lnTo>
                    <a:pt x="15893" y="165286"/>
                  </a:lnTo>
                  <a:lnTo>
                    <a:pt x="4092" y="208236"/>
                  </a:lnTo>
                  <a:lnTo>
                    <a:pt x="0" y="253876"/>
                  </a:lnTo>
                  <a:lnTo>
                    <a:pt x="0" y="7137529"/>
                  </a:lnTo>
                  <a:lnTo>
                    <a:pt x="4092" y="7183163"/>
                  </a:lnTo>
                  <a:lnTo>
                    <a:pt x="15893" y="7226113"/>
                  </a:lnTo>
                  <a:lnTo>
                    <a:pt x="34683" y="7265662"/>
                  </a:lnTo>
                  <a:lnTo>
                    <a:pt x="59745" y="7301095"/>
                  </a:lnTo>
                  <a:lnTo>
                    <a:pt x="90363" y="7331692"/>
                  </a:lnTo>
                  <a:lnTo>
                    <a:pt x="125818" y="7356739"/>
                  </a:lnTo>
                  <a:lnTo>
                    <a:pt x="165394" y="7375517"/>
                  </a:lnTo>
                  <a:lnTo>
                    <a:pt x="208372" y="7387309"/>
                  </a:lnTo>
                  <a:lnTo>
                    <a:pt x="254035" y="7391400"/>
                  </a:lnTo>
                  <a:lnTo>
                    <a:pt x="14020761" y="7391400"/>
                  </a:lnTo>
                  <a:lnTo>
                    <a:pt x="14066424" y="7387309"/>
                  </a:lnTo>
                  <a:lnTo>
                    <a:pt x="14097802" y="7378700"/>
                  </a:lnTo>
                  <a:lnTo>
                    <a:pt x="254033" y="7378700"/>
                  </a:lnTo>
                  <a:lnTo>
                    <a:pt x="205396" y="7373800"/>
                  </a:lnTo>
                  <a:lnTo>
                    <a:pt x="160095" y="7359747"/>
                  </a:lnTo>
                  <a:lnTo>
                    <a:pt x="119101" y="7337510"/>
                  </a:lnTo>
                  <a:lnTo>
                    <a:pt x="83384" y="7308061"/>
                  </a:lnTo>
                  <a:lnTo>
                    <a:pt x="53915" y="7272367"/>
                  </a:lnTo>
                  <a:lnTo>
                    <a:pt x="31665" y="7231400"/>
                  </a:lnTo>
                  <a:lnTo>
                    <a:pt x="17603" y="7186128"/>
                  </a:lnTo>
                  <a:lnTo>
                    <a:pt x="12700" y="7137529"/>
                  </a:lnTo>
                  <a:lnTo>
                    <a:pt x="12700" y="253876"/>
                  </a:lnTo>
                  <a:lnTo>
                    <a:pt x="17603" y="205271"/>
                  </a:lnTo>
                  <a:lnTo>
                    <a:pt x="31665" y="159999"/>
                  </a:lnTo>
                  <a:lnTo>
                    <a:pt x="53915" y="119032"/>
                  </a:lnTo>
                  <a:lnTo>
                    <a:pt x="83384" y="83338"/>
                  </a:lnTo>
                  <a:lnTo>
                    <a:pt x="119101" y="53889"/>
                  </a:lnTo>
                  <a:lnTo>
                    <a:pt x="160095" y="31652"/>
                  </a:lnTo>
                  <a:lnTo>
                    <a:pt x="205396" y="17599"/>
                  </a:lnTo>
                  <a:lnTo>
                    <a:pt x="254033" y="12700"/>
                  </a:lnTo>
                  <a:lnTo>
                    <a:pt x="14097802" y="12700"/>
                  </a:lnTo>
                  <a:lnTo>
                    <a:pt x="14066424" y="4090"/>
                  </a:lnTo>
                  <a:lnTo>
                    <a:pt x="14020761" y="0"/>
                  </a:lnTo>
                  <a:close/>
                </a:path>
                <a:path w="14274800" h="7391400">
                  <a:moveTo>
                    <a:pt x="14097802" y="12700"/>
                  </a:moveTo>
                  <a:lnTo>
                    <a:pt x="14020761" y="12700"/>
                  </a:lnTo>
                  <a:lnTo>
                    <a:pt x="14069399" y="17599"/>
                  </a:lnTo>
                  <a:lnTo>
                    <a:pt x="14114701" y="31652"/>
                  </a:lnTo>
                  <a:lnTo>
                    <a:pt x="14155695" y="53889"/>
                  </a:lnTo>
                  <a:lnTo>
                    <a:pt x="14191413" y="83338"/>
                  </a:lnTo>
                  <a:lnTo>
                    <a:pt x="14220883" y="119032"/>
                  </a:lnTo>
                  <a:lnTo>
                    <a:pt x="14243134" y="159999"/>
                  </a:lnTo>
                  <a:lnTo>
                    <a:pt x="14257196" y="205271"/>
                  </a:lnTo>
                  <a:lnTo>
                    <a:pt x="14262100" y="253876"/>
                  </a:lnTo>
                  <a:lnTo>
                    <a:pt x="14262099" y="7137529"/>
                  </a:lnTo>
                  <a:lnTo>
                    <a:pt x="14257196" y="7186128"/>
                  </a:lnTo>
                  <a:lnTo>
                    <a:pt x="14243134" y="7231400"/>
                  </a:lnTo>
                  <a:lnTo>
                    <a:pt x="14220883" y="7272367"/>
                  </a:lnTo>
                  <a:lnTo>
                    <a:pt x="14191413" y="7308061"/>
                  </a:lnTo>
                  <a:lnTo>
                    <a:pt x="14155695" y="7337510"/>
                  </a:lnTo>
                  <a:lnTo>
                    <a:pt x="14114701" y="7359747"/>
                  </a:lnTo>
                  <a:lnTo>
                    <a:pt x="14069399" y="7373800"/>
                  </a:lnTo>
                  <a:lnTo>
                    <a:pt x="14020761" y="7378700"/>
                  </a:lnTo>
                  <a:lnTo>
                    <a:pt x="14097802" y="7378700"/>
                  </a:lnTo>
                  <a:lnTo>
                    <a:pt x="14148977" y="7356739"/>
                  </a:lnTo>
                  <a:lnTo>
                    <a:pt x="14184433" y="7331692"/>
                  </a:lnTo>
                  <a:lnTo>
                    <a:pt x="14215051" y="7301095"/>
                  </a:lnTo>
                  <a:lnTo>
                    <a:pt x="14240115" y="7265662"/>
                  </a:lnTo>
                  <a:lnTo>
                    <a:pt x="14258906" y="7226113"/>
                  </a:lnTo>
                  <a:lnTo>
                    <a:pt x="14270706" y="7183163"/>
                  </a:lnTo>
                  <a:lnTo>
                    <a:pt x="14274800" y="7137529"/>
                  </a:lnTo>
                  <a:lnTo>
                    <a:pt x="14274800" y="253876"/>
                  </a:lnTo>
                  <a:lnTo>
                    <a:pt x="14270706" y="208236"/>
                  </a:lnTo>
                  <a:lnTo>
                    <a:pt x="14258906" y="165286"/>
                  </a:lnTo>
                  <a:lnTo>
                    <a:pt x="14240115" y="125736"/>
                  </a:lnTo>
                  <a:lnTo>
                    <a:pt x="14215051" y="90304"/>
                  </a:lnTo>
                  <a:lnTo>
                    <a:pt x="14184433" y="59706"/>
                  </a:lnTo>
                  <a:lnTo>
                    <a:pt x="14148977" y="34660"/>
                  </a:lnTo>
                  <a:lnTo>
                    <a:pt x="14109402" y="15882"/>
                  </a:lnTo>
                  <a:lnTo>
                    <a:pt x="14097802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670800" y="2572267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30" y="2362200"/>
                  </a:lnTo>
                  <a:lnTo>
                    <a:pt x="6140424" y="2362200"/>
                  </a:lnTo>
                  <a:lnTo>
                    <a:pt x="6184108" y="2357168"/>
                  </a:lnTo>
                  <a:lnTo>
                    <a:pt x="6224210" y="2342837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3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670800" y="2571492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30" y="2362200"/>
                  </a:lnTo>
                  <a:lnTo>
                    <a:pt x="6140424" y="2362200"/>
                  </a:lnTo>
                  <a:lnTo>
                    <a:pt x="6184108" y="2357168"/>
                  </a:lnTo>
                  <a:lnTo>
                    <a:pt x="6205567" y="2349500"/>
                  </a:lnTo>
                  <a:lnTo>
                    <a:pt x="190527" y="2349500"/>
                  </a:lnTo>
                  <a:lnTo>
                    <a:pt x="143254" y="2343148"/>
                  </a:lnTo>
                  <a:lnTo>
                    <a:pt x="100774" y="2325225"/>
                  </a:lnTo>
                  <a:lnTo>
                    <a:pt x="64784" y="2297423"/>
                  </a:lnTo>
                  <a:lnTo>
                    <a:pt x="36978" y="2261439"/>
                  </a:lnTo>
                  <a:lnTo>
                    <a:pt x="19052" y="2218966"/>
                  </a:lnTo>
                  <a:lnTo>
                    <a:pt x="12700" y="2171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7" y="12700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  <a:path w="6330950" h="2362200">
                  <a:moveTo>
                    <a:pt x="6205567" y="12700"/>
                  </a:moveTo>
                  <a:lnTo>
                    <a:pt x="6140424" y="12700"/>
                  </a:lnTo>
                  <a:lnTo>
                    <a:pt x="6187697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171700"/>
                  </a:lnTo>
                  <a:lnTo>
                    <a:pt x="6311897" y="2218966"/>
                  </a:lnTo>
                  <a:lnTo>
                    <a:pt x="6293971" y="2261439"/>
                  </a:lnTo>
                  <a:lnTo>
                    <a:pt x="6266165" y="2297423"/>
                  </a:lnTo>
                  <a:lnTo>
                    <a:pt x="6230175" y="2325225"/>
                  </a:lnTo>
                  <a:lnTo>
                    <a:pt x="6187697" y="2343148"/>
                  </a:lnTo>
                  <a:lnTo>
                    <a:pt x="6140424" y="2349500"/>
                  </a:lnTo>
                  <a:lnTo>
                    <a:pt x="6205567" y="2349500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3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7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2350" y="5362133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19" y="0"/>
                  </a:moveTo>
                  <a:lnTo>
                    <a:pt x="190529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79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29" y="2362200"/>
                  </a:lnTo>
                  <a:lnTo>
                    <a:pt x="6140419" y="2362200"/>
                  </a:lnTo>
                  <a:lnTo>
                    <a:pt x="6184106" y="2357168"/>
                  </a:lnTo>
                  <a:lnTo>
                    <a:pt x="6224210" y="2342837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4" y="2255477"/>
                  </a:lnTo>
                  <a:lnTo>
                    <a:pt x="6325917" y="2215379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4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6" y="5031"/>
                  </a:lnTo>
                  <a:lnTo>
                    <a:pt x="6140419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2350" y="5362133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19" y="0"/>
                  </a:moveTo>
                  <a:lnTo>
                    <a:pt x="190529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79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29" y="2362200"/>
                  </a:lnTo>
                  <a:lnTo>
                    <a:pt x="6140419" y="2362200"/>
                  </a:lnTo>
                  <a:lnTo>
                    <a:pt x="6184106" y="2357168"/>
                  </a:lnTo>
                  <a:lnTo>
                    <a:pt x="6205565" y="2349500"/>
                  </a:lnTo>
                  <a:lnTo>
                    <a:pt x="190527" y="2349500"/>
                  </a:lnTo>
                  <a:lnTo>
                    <a:pt x="143254" y="2343148"/>
                  </a:lnTo>
                  <a:lnTo>
                    <a:pt x="100774" y="2325225"/>
                  </a:lnTo>
                  <a:lnTo>
                    <a:pt x="64784" y="2297423"/>
                  </a:lnTo>
                  <a:lnTo>
                    <a:pt x="36978" y="2261439"/>
                  </a:lnTo>
                  <a:lnTo>
                    <a:pt x="19052" y="2218966"/>
                  </a:lnTo>
                  <a:lnTo>
                    <a:pt x="12700" y="2171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6" y="12700"/>
                  </a:lnTo>
                  <a:lnTo>
                    <a:pt x="6184106" y="5031"/>
                  </a:lnTo>
                  <a:lnTo>
                    <a:pt x="6140419" y="0"/>
                  </a:lnTo>
                  <a:close/>
                </a:path>
                <a:path w="6330950" h="2362200">
                  <a:moveTo>
                    <a:pt x="6205566" y="12700"/>
                  </a:moveTo>
                  <a:lnTo>
                    <a:pt x="6140422" y="12700"/>
                  </a:lnTo>
                  <a:lnTo>
                    <a:pt x="6187695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171700"/>
                  </a:lnTo>
                  <a:lnTo>
                    <a:pt x="6311897" y="2218966"/>
                  </a:lnTo>
                  <a:lnTo>
                    <a:pt x="6293971" y="2261439"/>
                  </a:lnTo>
                  <a:lnTo>
                    <a:pt x="6266165" y="2297423"/>
                  </a:lnTo>
                  <a:lnTo>
                    <a:pt x="6230175" y="2325225"/>
                  </a:lnTo>
                  <a:lnTo>
                    <a:pt x="6187695" y="2343148"/>
                  </a:lnTo>
                  <a:lnTo>
                    <a:pt x="6140422" y="2349500"/>
                  </a:lnTo>
                  <a:lnTo>
                    <a:pt x="6205565" y="2349500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4" y="2255477"/>
                  </a:lnTo>
                  <a:lnTo>
                    <a:pt x="6325917" y="2215379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4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6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670800" y="5362133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79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30" y="2362200"/>
                  </a:lnTo>
                  <a:lnTo>
                    <a:pt x="6140424" y="2362200"/>
                  </a:lnTo>
                  <a:lnTo>
                    <a:pt x="6184108" y="2357168"/>
                  </a:lnTo>
                  <a:lnTo>
                    <a:pt x="6224210" y="2342837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3" y="2255477"/>
                  </a:lnTo>
                  <a:lnTo>
                    <a:pt x="6325917" y="2215379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670800" y="5383487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79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30" y="2362200"/>
                  </a:lnTo>
                  <a:lnTo>
                    <a:pt x="6140424" y="2362200"/>
                  </a:lnTo>
                  <a:lnTo>
                    <a:pt x="6184108" y="2357168"/>
                  </a:lnTo>
                  <a:lnTo>
                    <a:pt x="6205567" y="2349500"/>
                  </a:lnTo>
                  <a:lnTo>
                    <a:pt x="190527" y="2349500"/>
                  </a:lnTo>
                  <a:lnTo>
                    <a:pt x="143254" y="2343148"/>
                  </a:lnTo>
                  <a:lnTo>
                    <a:pt x="100774" y="2325225"/>
                  </a:lnTo>
                  <a:lnTo>
                    <a:pt x="64784" y="2297423"/>
                  </a:lnTo>
                  <a:lnTo>
                    <a:pt x="36978" y="2261439"/>
                  </a:lnTo>
                  <a:lnTo>
                    <a:pt x="19052" y="2218966"/>
                  </a:lnTo>
                  <a:lnTo>
                    <a:pt x="12700" y="2171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7" y="12700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  <a:path w="6330950" h="2362200">
                  <a:moveTo>
                    <a:pt x="6205567" y="12700"/>
                  </a:moveTo>
                  <a:lnTo>
                    <a:pt x="6140424" y="12700"/>
                  </a:lnTo>
                  <a:lnTo>
                    <a:pt x="6187697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171700"/>
                  </a:lnTo>
                  <a:lnTo>
                    <a:pt x="6311897" y="2218966"/>
                  </a:lnTo>
                  <a:lnTo>
                    <a:pt x="6293971" y="2261439"/>
                  </a:lnTo>
                  <a:lnTo>
                    <a:pt x="6266165" y="2297423"/>
                  </a:lnTo>
                  <a:lnTo>
                    <a:pt x="6230175" y="2325225"/>
                  </a:lnTo>
                  <a:lnTo>
                    <a:pt x="6187697" y="2343148"/>
                  </a:lnTo>
                  <a:lnTo>
                    <a:pt x="6140424" y="2349500"/>
                  </a:lnTo>
                  <a:lnTo>
                    <a:pt x="6205567" y="2349500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3" y="2255477"/>
                  </a:lnTo>
                  <a:lnTo>
                    <a:pt x="6325917" y="2215379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7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5000" y="2298700"/>
              <a:ext cx="7099300" cy="313690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2350" y="25590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19" y="0"/>
                  </a:moveTo>
                  <a:lnTo>
                    <a:pt x="190529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29" y="2362200"/>
                  </a:lnTo>
                  <a:lnTo>
                    <a:pt x="6140419" y="2362200"/>
                  </a:lnTo>
                  <a:lnTo>
                    <a:pt x="6184106" y="2357168"/>
                  </a:lnTo>
                  <a:lnTo>
                    <a:pt x="6224210" y="2342837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4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4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6" y="5031"/>
                  </a:lnTo>
                  <a:lnTo>
                    <a:pt x="6140419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2350" y="25590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19" y="0"/>
                  </a:moveTo>
                  <a:lnTo>
                    <a:pt x="190529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29" y="2362200"/>
                  </a:lnTo>
                  <a:lnTo>
                    <a:pt x="6140419" y="2362200"/>
                  </a:lnTo>
                  <a:lnTo>
                    <a:pt x="6184106" y="2357168"/>
                  </a:lnTo>
                  <a:lnTo>
                    <a:pt x="6205566" y="2349500"/>
                  </a:lnTo>
                  <a:lnTo>
                    <a:pt x="190527" y="2349500"/>
                  </a:lnTo>
                  <a:lnTo>
                    <a:pt x="143254" y="2343148"/>
                  </a:lnTo>
                  <a:lnTo>
                    <a:pt x="100774" y="2325225"/>
                  </a:lnTo>
                  <a:lnTo>
                    <a:pt x="64784" y="2297423"/>
                  </a:lnTo>
                  <a:lnTo>
                    <a:pt x="36978" y="2261439"/>
                  </a:lnTo>
                  <a:lnTo>
                    <a:pt x="19052" y="2218966"/>
                  </a:lnTo>
                  <a:lnTo>
                    <a:pt x="12700" y="2171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6" y="12700"/>
                  </a:lnTo>
                  <a:lnTo>
                    <a:pt x="6184106" y="5031"/>
                  </a:lnTo>
                  <a:lnTo>
                    <a:pt x="6140419" y="0"/>
                  </a:lnTo>
                  <a:close/>
                </a:path>
                <a:path w="6330950" h="2362200">
                  <a:moveTo>
                    <a:pt x="6205566" y="12700"/>
                  </a:moveTo>
                  <a:lnTo>
                    <a:pt x="6140422" y="12700"/>
                  </a:lnTo>
                  <a:lnTo>
                    <a:pt x="6187695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171700"/>
                  </a:lnTo>
                  <a:lnTo>
                    <a:pt x="6311897" y="2218966"/>
                  </a:lnTo>
                  <a:lnTo>
                    <a:pt x="6293971" y="2261439"/>
                  </a:lnTo>
                  <a:lnTo>
                    <a:pt x="6266165" y="2297423"/>
                  </a:lnTo>
                  <a:lnTo>
                    <a:pt x="6230175" y="2325225"/>
                  </a:lnTo>
                  <a:lnTo>
                    <a:pt x="6187695" y="2343148"/>
                  </a:lnTo>
                  <a:lnTo>
                    <a:pt x="6140422" y="2349500"/>
                  </a:lnTo>
                  <a:lnTo>
                    <a:pt x="6205566" y="2349500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4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4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6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918654" y="4086860"/>
            <a:ext cx="4692966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b="1" spc="-10" dirty="0">
                <a:solidFill>
                  <a:srgbClr val="E3F2FD"/>
                </a:solidFill>
                <a:latin typeface="Arial"/>
                <a:cs typeface="Arial"/>
              </a:rPr>
              <a:t>Longitudinal</a:t>
            </a:r>
            <a:r>
              <a:rPr sz="2400" b="1" spc="-8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E3F2FD"/>
                </a:solidFill>
                <a:latin typeface="Arial"/>
                <a:cs typeface="Arial"/>
              </a:rPr>
              <a:t>Digital</a:t>
            </a:r>
            <a:r>
              <a:rPr sz="2400" b="1" spc="-8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3F2FD"/>
                </a:solidFill>
                <a:latin typeface="Arial"/>
                <a:cs typeface="Arial"/>
              </a:rPr>
              <a:t>Analysis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1918654" y="4500880"/>
            <a:ext cx="5104446" cy="1187505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0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Track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real-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disclosure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frequency</a:t>
            </a:r>
            <a:endParaRPr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2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Measure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compliance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across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parties</a:t>
            </a:r>
            <a:endParaRPr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09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Monitor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trust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indicators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pre/post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reform</a:t>
            </a:r>
            <a:endParaRPr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249604" y="4136979"/>
            <a:ext cx="5185302" cy="163506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b="1" dirty="0">
                <a:solidFill>
                  <a:srgbClr val="E3F2FD"/>
                </a:solidFill>
                <a:latin typeface="Arial"/>
                <a:cs typeface="Arial"/>
              </a:rPr>
              <a:t>Comparative</a:t>
            </a:r>
            <a:r>
              <a:rPr sz="2400" b="1" spc="-12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E3F2FD"/>
                </a:solidFill>
                <a:latin typeface="Arial"/>
                <a:cs typeface="Arial"/>
              </a:rPr>
              <a:t>Technology</a:t>
            </a:r>
            <a:r>
              <a:rPr sz="2400" b="1" spc="-12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3F2FD"/>
                </a:solidFill>
                <a:latin typeface="Arial"/>
                <a:cs typeface="Arial"/>
              </a:rPr>
              <a:t>Studies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4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Negotiated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vs</a:t>
            </a:r>
            <a:r>
              <a:rPr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imposed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reforms</a:t>
            </a:r>
            <a:endParaRPr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4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Cross-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national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technology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systems</a:t>
            </a:r>
            <a:endParaRPr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39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Different</a:t>
            </a:r>
            <a:r>
              <a:rPr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enforcement</a:t>
            </a:r>
            <a:r>
              <a:rPr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mechanisms</a:t>
            </a:r>
            <a:endParaRPr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373637" y="7981950"/>
            <a:ext cx="5203190" cy="204799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b="1" dirty="0">
                <a:solidFill>
                  <a:srgbClr val="E3F2FD"/>
                </a:solidFill>
                <a:latin typeface="Arial"/>
                <a:cs typeface="Arial"/>
              </a:rPr>
              <a:t>Develop</a:t>
            </a:r>
            <a:r>
              <a:rPr sz="2400" b="1" spc="-12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E3F2FD"/>
                </a:solidFill>
                <a:latin typeface="Arial"/>
                <a:cs typeface="Arial"/>
              </a:rPr>
              <a:t>"Negotiated</a:t>
            </a:r>
            <a:r>
              <a:rPr sz="2400" b="1" spc="-114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E3F2FD"/>
                </a:solidFill>
                <a:latin typeface="Arial"/>
                <a:cs typeface="Arial"/>
              </a:rPr>
              <a:t>Digital</a:t>
            </a:r>
            <a:r>
              <a:rPr sz="2400" b="1" spc="-114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3F2FD"/>
                </a:solidFill>
                <a:latin typeface="Arial"/>
                <a:cs typeface="Arial"/>
              </a:rPr>
              <a:t>Will"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1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Technology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acceptance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baseline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metrics</a:t>
            </a:r>
            <a:endParaRPr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09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International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partnerships</a:t>
            </a:r>
            <a:endParaRPr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7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Evidence-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based</a:t>
            </a:r>
            <a:r>
              <a:rPr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technology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recommendations</a:t>
            </a:r>
            <a:endParaRPr dirty="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1280"/>
              </a:spcBef>
            </a:pPr>
            <a:endParaRPr sz="1600" dirty="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30250" y="7981950"/>
            <a:ext cx="6212531" cy="198900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175385">
              <a:lnSpc>
                <a:spcPct val="100000"/>
              </a:lnSpc>
              <a:spcBef>
                <a:spcPts val="90"/>
              </a:spcBef>
            </a:pPr>
            <a:r>
              <a:rPr sz="2400" b="1" dirty="0">
                <a:solidFill>
                  <a:srgbClr val="E3F2FD"/>
                </a:solidFill>
                <a:latin typeface="Arial"/>
                <a:cs typeface="Arial"/>
              </a:rPr>
              <a:t>Digital</a:t>
            </a:r>
            <a:r>
              <a:rPr sz="2400" b="1" spc="-7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3F2FD"/>
                </a:solidFill>
                <a:latin typeface="Arial"/>
                <a:cs typeface="Arial"/>
              </a:rPr>
              <a:t>Measurement</a:t>
            </a:r>
            <a:r>
              <a:rPr sz="2400" b="1" spc="-7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3F2FD"/>
                </a:solidFill>
                <a:latin typeface="Arial"/>
                <a:cs typeface="Arial"/>
              </a:rPr>
              <a:t>Frameworks</a:t>
            </a:r>
            <a:endParaRPr sz="2400" dirty="0">
              <a:latin typeface="Arial"/>
              <a:cs typeface="Arial"/>
            </a:endParaRPr>
          </a:p>
          <a:p>
            <a:pPr marL="1175385">
              <a:lnSpc>
                <a:spcPct val="100000"/>
              </a:lnSpc>
              <a:spcBef>
                <a:spcPts val="145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09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Technology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adoption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indicators</a:t>
            </a:r>
            <a:endParaRPr dirty="0">
              <a:latin typeface="Arial"/>
              <a:cs typeface="Arial"/>
            </a:endParaRPr>
          </a:p>
          <a:p>
            <a:pPr marL="1175385">
              <a:lnSpc>
                <a:spcPct val="100000"/>
              </a:lnSpc>
              <a:spcBef>
                <a:spcPts val="88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1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democratic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legitimacy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metrics</a:t>
            </a:r>
            <a:endParaRPr lang="en-US" dirty="0">
              <a:latin typeface="Arial"/>
              <a:cs typeface="Arial"/>
            </a:endParaRPr>
          </a:p>
          <a:p>
            <a:pPr marL="1175385">
              <a:lnSpc>
                <a:spcPct val="100000"/>
              </a:lnSpc>
              <a:spcBef>
                <a:spcPts val="880"/>
              </a:spcBef>
            </a:pPr>
            <a:r>
              <a:rPr lang="en-US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lang="en-US" b="1" spc="37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Implementation</a:t>
            </a:r>
            <a:r>
              <a:rPr lang="en-US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effectiveness</a:t>
            </a:r>
            <a:r>
              <a:rPr lang="en-US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FFFFFF"/>
                </a:solidFill>
                <a:latin typeface="Arial"/>
                <a:cs typeface="Arial"/>
              </a:rPr>
              <a:t>scales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dirty="0">
              <a:latin typeface="Arial"/>
              <a:cs typeface="Arial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E818B82F-D6BE-ACF2-D403-47E913D85812}"/>
              </a:ext>
            </a:extLst>
          </p:cNvPr>
          <p:cNvSpPr txBox="1">
            <a:spLocks/>
          </p:cNvSpPr>
          <p:nvPr/>
        </p:nvSpPr>
        <p:spPr>
          <a:xfrm>
            <a:off x="854461" y="1123950"/>
            <a:ext cx="13119099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Implications &amp; Measurement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0009EA2-F6B1-1F04-BFE1-4578ABBC9153}"/>
              </a:ext>
            </a:extLst>
          </p:cNvPr>
          <p:cNvCxnSpPr>
            <a:cxnSpLocks/>
          </p:cNvCxnSpPr>
          <p:nvPr/>
        </p:nvCxnSpPr>
        <p:spPr>
          <a:xfrm>
            <a:off x="581801" y="2114550"/>
            <a:ext cx="13483449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73050" y="379596"/>
            <a:ext cx="14401800" cy="10116955"/>
            <a:chOff x="226696" y="402979"/>
            <a:chExt cx="13981601" cy="7784113"/>
          </a:xfrm>
        </p:grpSpPr>
        <p:sp>
          <p:nvSpPr>
            <p:cNvPr id="5" name="object 5"/>
            <p:cNvSpPr/>
            <p:nvPr/>
          </p:nvSpPr>
          <p:spPr>
            <a:xfrm>
              <a:off x="226696" y="402979"/>
              <a:ext cx="13981601" cy="7784113"/>
            </a:xfrm>
            <a:custGeom>
              <a:avLst/>
              <a:gdLst/>
              <a:ahLst/>
              <a:cxnLst/>
              <a:rect l="l" t="t" r="r" b="b"/>
              <a:pathLst>
                <a:path w="14274800" h="7391400">
                  <a:moveTo>
                    <a:pt x="14020761" y="0"/>
                  </a:moveTo>
                  <a:lnTo>
                    <a:pt x="254035" y="0"/>
                  </a:lnTo>
                  <a:lnTo>
                    <a:pt x="208372" y="4090"/>
                  </a:lnTo>
                  <a:lnTo>
                    <a:pt x="165394" y="15882"/>
                  </a:lnTo>
                  <a:lnTo>
                    <a:pt x="125818" y="34660"/>
                  </a:lnTo>
                  <a:lnTo>
                    <a:pt x="90363" y="59706"/>
                  </a:lnTo>
                  <a:lnTo>
                    <a:pt x="59745" y="90304"/>
                  </a:lnTo>
                  <a:lnTo>
                    <a:pt x="34683" y="125736"/>
                  </a:lnTo>
                  <a:lnTo>
                    <a:pt x="15893" y="165286"/>
                  </a:lnTo>
                  <a:lnTo>
                    <a:pt x="4092" y="208236"/>
                  </a:lnTo>
                  <a:lnTo>
                    <a:pt x="0" y="253876"/>
                  </a:lnTo>
                  <a:lnTo>
                    <a:pt x="0" y="7137529"/>
                  </a:lnTo>
                  <a:lnTo>
                    <a:pt x="4092" y="7183163"/>
                  </a:lnTo>
                  <a:lnTo>
                    <a:pt x="15893" y="7226113"/>
                  </a:lnTo>
                  <a:lnTo>
                    <a:pt x="34683" y="7265663"/>
                  </a:lnTo>
                  <a:lnTo>
                    <a:pt x="59745" y="7301095"/>
                  </a:lnTo>
                  <a:lnTo>
                    <a:pt x="90363" y="7331693"/>
                  </a:lnTo>
                  <a:lnTo>
                    <a:pt x="125818" y="7356739"/>
                  </a:lnTo>
                  <a:lnTo>
                    <a:pt x="165394" y="7375517"/>
                  </a:lnTo>
                  <a:lnTo>
                    <a:pt x="208372" y="7387309"/>
                  </a:lnTo>
                  <a:lnTo>
                    <a:pt x="254035" y="7391400"/>
                  </a:lnTo>
                  <a:lnTo>
                    <a:pt x="14020761" y="7391400"/>
                  </a:lnTo>
                  <a:lnTo>
                    <a:pt x="14066424" y="7387309"/>
                  </a:lnTo>
                  <a:lnTo>
                    <a:pt x="14097802" y="7378700"/>
                  </a:lnTo>
                  <a:lnTo>
                    <a:pt x="254033" y="7378700"/>
                  </a:lnTo>
                  <a:lnTo>
                    <a:pt x="205396" y="7373800"/>
                  </a:lnTo>
                  <a:lnTo>
                    <a:pt x="160095" y="7359747"/>
                  </a:lnTo>
                  <a:lnTo>
                    <a:pt x="119101" y="7337510"/>
                  </a:lnTo>
                  <a:lnTo>
                    <a:pt x="83384" y="7308061"/>
                  </a:lnTo>
                  <a:lnTo>
                    <a:pt x="53915" y="7272367"/>
                  </a:lnTo>
                  <a:lnTo>
                    <a:pt x="31665" y="7231400"/>
                  </a:lnTo>
                  <a:lnTo>
                    <a:pt x="17603" y="7186128"/>
                  </a:lnTo>
                  <a:lnTo>
                    <a:pt x="12700" y="7137529"/>
                  </a:lnTo>
                  <a:lnTo>
                    <a:pt x="12700" y="253876"/>
                  </a:lnTo>
                  <a:lnTo>
                    <a:pt x="17603" y="205271"/>
                  </a:lnTo>
                  <a:lnTo>
                    <a:pt x="31665" y="159999"/>
                  </a:lnTo>
                  <a:lnTo>
                    <a:pt x="53915" y="119032"/>
                  </a:lnTo>
                  <a:lnTo>
                    <a:pt x="83384" y="83338"/>
                  </a:lnTo>
                  <a:lnTo>
                    <a:pt x="119101" y="53889"/>
                  </a:lnTo>
                  <a:lnTo>
                    <a:pt x="160095" y="31652"/>
                  </a:lnTo>
                  <a:lnTo>
                    <a:pt x="205396" y="17599"/>
                  </a:lnTo>
                  <a:lnTo>
                    <a:pt x="254033" y="12700"/>
                  </a:lnTo>
                  <a:lnTo>
                    <a:pt x="14097802" y="12700"/>
                  </a:lnTo>
                  <a:lnTo>
                    <a:pt x="14066424" y="4090"/>
                  </a:lnTo>
                  <a:lnTo>
                    <a:pt x="14020761" y="0"/>
                  </a:lnTo>
                  <a:close/>
                </a:path>
                <a:path w="14274800" h="7391400">
                  <a:moveTo>
                    <a:pt x="14097802" y="12700"/>
                  </a:moveTo>
                  <a:lnTo>
                    <a:pt x="14020761" y="12700"/>
                  </a:lnTo>
                  <a:lnTo>
                    <a:pt x="14069399" y="17599"/>
                  </a:lnTo>
                  <a:lnTo>
                    <a:pt x="14114701" y="31652"/>
                  </a:lnTo>
                  <a:lnTo>
                    <a:pt x="14155695" y="53889"/>
                  </a:lnTo>
                  <a:lnTo>
                    <a:pt x="14191413" y="83338"/>
                  </a:lnTo>
                  <a:lnTo>
                    <a:pt x="14220883" y="119032"/>
                  </a:lnTo>
                  <a:lnTo>
                    <a:pt x="14243134" y="159999"/>
                  </a:lnTo>
                  <a:lnTo>
                    <a:pt x="14257196" y="205271"/>
                  </a:lnTo>
                  <a:lnTo>
                    <a:pt x="14262100" y="253876"/>
                  </a:lnTo>
                  <a:lnTo>
                    <a:pt x="14262099" y="7137529"/>
                  </a:lnTo>
                  <a:lnTo>
                    <a:pt x="14257196" y="7186128"/>
                  </a:lnTo>
                  <a:lnTo>
                    <a:pt x="14243134" y="7231400"/>
                  </a:lnTo>
                  <a:lnTo>
                    <a:pt x="14220883" y="7272367"/>
                  </a:lnTo>
                  <a:lnTo>
                    <a:pt x="14191413" y="7308061"/>
                  </a:lnTo>
                  <a:lnTo>
                    <a:pt x="14155695" y="7337510"/>
                  </a:lnTo>
                  <a:lnTo>
                    <a:pt x="14114701" y="7359747"/>
                  </a:lnTo>
                  <a:lnTo>
                    <a:pt x="14069399" y="7373800"/>
                  </a:lnTo>
                  <a:lnTo>
                    <a:pt x="14020761" y="7378700"/>
                  </a:lnTo>
                  <a:lnTo>
                    <a:pt x="14097802" y="7378700"/>
                  </a:lnTo>
                  <a:lnTo>
                    <a:pt x="14148977" y="7356739"/>
                  </a:lnTo>
                  <a:lnTo>
                    <a:pt x="14184433" y="7331693"/>
                  </a:lnTo>
                  <a:lnTo>
                    <a:pt x="14215051" y="7301095"/>
                  </a:lnTo>
                  <a:lnTo>
                    <a:pt x="14240115" y="7265663"/>
                  </a:lnTo>
                  <a:lnTo>
                    <a:pt x="14258906" y="7226113"/>
                  </a:lnTo>
                  <a:lnTo>
                    <a:pt x="14270706" y="7183163"/>
                  </a:lnTo>
                  <a:lnTo>
                    <a:pt x="14274800" y="7137529"/>
                  </a:lnTo>
                  <a:lnTo>
                    <a:pt x="14274800" y="253876"/>
                  </a:lnTo>
                  <a:lnTo>
                    <a:pt x="14270706" y="208236"/>
                  </a:lnTo>
                  <a:lnTo>
                    <a:pt x="14258906" y="165286"/>
                  </a:lnTo>
                  <a:lnTo>
                    <a:pt x="14240115" y="125736"/>
                  </a:lnTo>
                  <a:lnTo>
                    <a:pt x="14215051" y="90304"/>
                  </a:lnTo>
                  <a:lnTo>
                    <a:pt x="14184433" y="59706"/>
                  </a:lnTo>
                  <a:lnTo>
                    <a:pt x="14148977" y="34660"/>
                  </a:lnTo>
                  <a:lnTo>
                    <a:pt x="14109402" y="15882"/>
                  </a:lnTo>
                  <a:lnTo>
                    <a:pt x="14097802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59014" y="2148279"/>
              <a:ext cx="12717285" cy="1393938"/>
            </a:xfrm>
            <a:prstGeom prst="rect">
              <a:avLst/>
            </a:prstGeom>
            <a:solidFill>
              <a:srgbClr val="FFC000">
                <a:alpha val="18208"/>
              </a:srgbClr>
            </a:solidFill>
          </p:spPr>
        </p:pic>
        <p:sp>
          <p:nvSpPr>
            <p:cNvPr id="8" name="object 8"/>
            <p:cNvSpPr/>
            <p:nvPr/>
          </p:nvSpPr>
          <p:spPr>
            <a:xfrm>
              <a:off x="839974" y="2133973"/>
              <a:ext cx="12736325" cy="1393939"/>
            </a:xfrm>
            <a:custGeom>
              <a:avLst/>
              <a:gdLst/>
              <a:ahLst/>
              <a:cxnLst/>
              <a:rect l="l" t="t" r="r" b="b"/>
              <a:pathLst>
                <a:path w="12979400" h="15240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371600"/>
                  </a:lnTo>
                  <a:lnTo>
                    <a:pt x="7770" y="1419770"/>
                  </a:lnTo>
                  <a:lnTo>
                    <a:pt x="29408" y="1461605"/>
                  </a:lnTo>
                  <a:lnTo>
                    <a:pt x="62404" y="1494595"/>
                  </a:lnTo>
                  <a:lnTo>
                    <a:pt x="104245" y="1516230"/>
                  </a:lnTo>
                  <a:lnTo>
                    <a:pt x="152423" y="1524000"/>
                  </a:lnTo>
                  <a:lnTo>
                    <a:pt x="12826974" y="1524000"/>
                  </a:lnTo>
                  <a:lnTo>
                    <a:pt x="12875155" y="1516230"/>
                  </a:lnTo>
                  <a:lnTo>
                    <a:pt x="12884690" y="1511300"/>
                  </a:lnTo>
                  <a:lnTo>
                    <a:pt x="152421" y="1511300"/>
                  </a:lnTo>
                  <a:lnTo>
                    <a:pt x="108258" y="1504177"/>
                  </a:lnTo>
                  <a:lnTo>
                    <a:pt x="69903" y="1484345"/>
                  </a:lnTo>
                  <a:lnTo>
                    <a:pt x="39658" y="1454104"/>
                  </a:lnTo>
                  <a:lnTo>
                    <a:pt x="19823" y="1415755"/>
                  </a:lnTo>
                  <a:lnTo>
                    <a:pt x="12700" y="13716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5240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371600"/>
                  </a:lnTo>
                  <a:lnTo>
                    <a:pt x="12959576" y="1415755"/>
                  </a:lnTo>
                  <a:lnTo>
                    <a:pt x="12939740" y="1454104"/>
                  </a:lnTo>
                  <a:lnTo>
                    <a:pt x="12909493" y="1484345"/>
                  </a:lnTo>
                  <a:lnTo>
                    <a:pt x="12871137" y="1504177"/>
                  </a:lnTo>
                  <a:lnTo>
                    <a:pt x="12826974" y="1511300"/>
                  </a:lnTo>
                  <a:lnTo>
                    <a:pt x="12884690" y="1511300"/>
                  </a:lnTo>
                  <a:lnTo>
                    <a:pt x="12916997" y="1494595"/>
                  </a:lnTo>
                  <a:lnTo>
                    <a:pt x="12949992" y="1461605"/>
                  </a:lnTo>
                  <a:lnTo>
                    <a:pt x="12971629" y="1419770"/>
                  </a:lnTo>
                  <a:lnTo>
                    <a:pt x="12979400" y="13716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FFC107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904706" y="2857011"/>
            <a:ext cx="353218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solidFill>
                  <a:srgbClr val="FFECB3"/>
                </a:solidFill>
                <a:latin typeface="Arial"/>
                <a:cs typeface="Arial"/>
              </a:rPr>
              <a:t>KEY</a:t>
            </a:r>
            <a:r>
              <a:rPr sz="2800" b="1" spc="-65" dirty="0">
                <a:solidFill>
                  <a:srgbClr val="FFECB3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ECB3"/>
                </a:solidFill>
                <a:latin typeface="Arial"/>
                <a:cs typeface="Arial"/>
              </a:rPr>
              <a:t>FINDINGS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73783" y="3181350"/>
            <a:ext cx="12277090" cy="920124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065" marR="5080" algn="ctr">
              <a:lnSpc>
                <a:spcPct val="150000"/>
              </a:lnSpc>
              <a:spcBef>
                <a:spcPts val="42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transparency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tools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can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transform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party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resistance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into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voluntary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adoption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through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strategi</a:t>
            </a: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implementation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efficiency-focused messaging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83122" y="5018500"/>
            <a:ext cx="6428928" cy="2353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60"/>
              </a:lnSpc>
              <a:spcBef>
                <a:spcPts val="100"/>
              </a:spcBef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Successful</a:t>
            </a:r>
            <a:r>
              <a:rPr sz="20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20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Strategies</a:t>
            </a:r>
            <a:endParaRPr lang="en-US" sz="2000" b="1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>
              <a:lnSpc>
                <a:spcPts val="1760"/>
              </a:lnSpc>
              <a:spcBef>
                <a:spcPts val="100"/>
              </a:spcBef>
            </a:pPr>
            <a:endParaRPr lang="en-US" sz="2000" dirty="0">
              <a:latin typeface="Arial"/>
              <a:cs typeface="Arial"/>
            </a:endParaRPr>
          </a:p>
          <a:p>
            <a:pPr marL="355600" marR="5080" indent="-342900">
              <a:lnSpc>
                <a:spcPct val="150000"/>
              </a:lnSpc>
              <a:spcBef>
                <a:spcPts val="160"/>
              </a:spcBef>
              <a:buFont typeface="Arial" panose="020B0604020202020204" pitchFamily="34" charset="0"/>
              <a:buChar char="•"/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Lead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efficiency,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follow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transparency</a:t>
            </a:r>
            <a:endParaRPr lang="en-US" sz="2000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55600" marR="5080" indent="-342900">
              <a:lnSpc>
                <a:spcPct val="150000"/>
              </a:lnSpc>
              <a:spcBef>
                <a:spcPts val="160"/>
              </a:spcBef>
              <a:buFont typeface="Arial" panose="020B0604020202020204" pitchFamily="34" charset="0"/>
              <a:buChar char="•"/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Demonstrate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protective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rather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than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punitive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benefits </a:t>
            </a:r>
            <a:endParaRPr lang="en-US" sz="2000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55600" marR="5080" indent="-342900">
              <a:lnSpc>
                <a:spcPct val="150000"/>
              </a:lnSpc>
              <a:spcBef>
                <a:spcPts val="160"/>
              </a:spcBef>
              <a:buFont typeface="Arial" panose="020B0604020202020204" pitchFamily="34" charset="0"/>
              <a:buChar char="•"/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Provide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graduated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implementation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pathways</a:t>
            </a:r>
            <a:endParaRPr sz="2000" dirty="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Build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cross-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party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technical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coalitions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2350" y="4781550"/>
            <a:ext cx="12979400" cy="4699000"/>
            <a:chOff x="1022350" y="4781550"/>
            <a:chExt cx="12979400" cy="4699000"/>
          </a:xfrm>
        </p:grpSpPr>
        <p:sp>
          <p:nvSpPr>
            <p:cNvPr id="17" name="object 17"/>
            <p:cNvSpPr/>
            <p:nvPr/>
          </p:nvSpPr>
          <p:spPr>
            <a:xfrm>
              <a:off x="7670800" y="4781550"/>
              <a:ext cx="6330950" cy="2717800"/>
            </a:xfrm>
            <a:custGeom>
              <a:avLst/>
              <a:gdLst/>
              <a:ahLst/>
              <a:cxnLst/>
              <a:rect l="l" t="t" r="r" b="b"/>
              <a:pathLst>
                <a:path w="6330950" h="27178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527300"/>
                  </a:lnTo>
                  <a:lnTo>
                    <a:pt x="5032" y="2570980"/>
                  </a:lnTo>
                  <a:lnTo>
                    <a:pt x="19365" y="2611077"/>
                  </a:lnTo>
                  <a:lnTo>
                    <a:pt x="41857" y="2646448"/>
                  </a:lnTo>
                  <a:lnTo>
                    <a:pt x="71363" y="2675949"/>
                  </a:lnTo>
                  <a:lnTo>
                    <a:pt x="106739" y="2698437"/>
                  </a:lnTo>
                  <a:lnTo>
                    <a:pt x="146843" y="2712768"/>
                  </a:lnTo>
                  <a:lnTo>
                    <a:pt x="190530" y="2717800"/>
                  </a:lnTo>
                  <a:lnTo>
                    <a:pt x="6140424" y="2717800"/>
                  </a:lnTo>
                  <a:lnTo>
                    <a:pt x="6184108" y="2712768"/>
                  </a:lnTo>
                  <a:lnTo>
                    <a:pt x="6224210" y="2698437"/>
                  </a:lnTo>
                  <a:lnTo>
                    <a:pt x="6259586" y="2675949"/>
                  </a:lnTo>
                  <a:lnTo>
                    <a:pt x="6289092" y="2646448"/>
                  </a:lnTo>
                  <a:lnTo>
                    <a:pt x="6311583" y="2611077"/>
                  </a:lnTo>
                  <a:lnTo>
                    <a:pt x="6325917" y="2570980"/>
                  </a:lnTo>
                  <a:lnTo>
                    <a:pt x="6330950" y="25273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70800" y="4781550"/>
              <a:ext cx="6330950" cy="2717800"/>
            </a:xfrm>
            <a:custGeom>
              <a:avLst/>
              <a:gdLst/>
              <a:ahLst/>
              <a:cxnLst/>
              <a:rect l="l" t="t" r="r" b="b"/>
              <a:pathLst>
                <a:path w="6330950" h="27178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527300"/>
                  </a:lnTo>
                  <a:lnTo>
                    <a:pt x="5032" y="2570980"/>
                  </a:lnTo>
                  <a:lnTo>
                    <a:pt x="19365" y="2611077"/>
                  </a:lnTo>
                  <a:lnTo>
                    <a:pt x="41857" y="2646448"/>
                  </a:lnTo>
                  <a:lnTo>
                    <a:pt x="71363" y="2675949"/>
                  </a:lnTo>
                  <a:lnTo>
                    <a:pt x="106739" y="2698437"/>
                  </a:lnTo>
                  <a:lnTo>
                    <a:pt x="146843" y="2712768"/>
                  </a:lnTo>
                  <a:lnTo>
                    <a:pt x="190530" y="2717800"/>
                  </a:lnTo>
                  <a:lnTo>
                    <a:pt x="6140424" y="2717800"/>
                  </a:lnTo>
                  <a:lnTo>
                    <a:pt x="6184108" y="2712768"/>
                  </a:lnTo>
                  <a:lnTo>
                    <a:pt x="6205567" y="2705100"/>
                  </a:lnTo>
                  <a:lnTo>
                    <a:pt x="190527" y="2705100"/>
                  </a:lnTo>
                  <a:lnTo>
                    <a:pt x="143254" y="2698748"/>
                  </a:lnTo>
                  <a:lnTo>
                    <a:pt x="100774" y="2680825"/>
                  </a:lnTo>
                  <a:lnTo>
                    <a:pt x="64784" y="2653023"/>
                  </a:lnTo>
                  <a:lnTo>
                    <a:pt x="36978" y="2617039"/>
                  </a:lnTo>
                  <a:lnTo>
                    <a:pt x="19052" y="2574566"/>
                  </a:lnTo>
                  <a:lnTo>
                    <a:pt x="12700" y="25273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7" y="12700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  <a:path w="6330950" h="2717800">
                  <a:moveTo>
                    <a:pt x="6205567" y="12700"/>
                  </a:moveTo>
                  <a:lnTo>
                    <a:pt x="6140424" y="12700"/>
                  </a:lnTo>
                  <a:lnTo>
                    <a:pt x="6187697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527300"/>
                  </a:lnTo>
                  <a:lnTo>
                    <a:pt x="6311897" y="2574566"/>
                  </a:lnTo>
                  <a:lnTo>
                    <a:pt x="6293971" y="2617039"/>
                  </a:lnTo>
                  <a:lnTo>
                    <a:pt x="6266165" y="2653023"/>
                  </a:lnTo>
                  <a:lnTo>
                    <a:pt x="6230175" y="2680825"/>
                  </a:lnTo>
                  <a:lnTo>
                    <a:pt x="6187697" y="2698748"/>
                  </a:lnTo>
                  <a:lnTo>
                    <a:pt x="6140424" y="2705100"/>
                  </a:lnTo>
                  <a:lnTo>
                    <a:pt x="6205567" y="2705100"/>
                  </a:lnTo>
                  <a:lnTo>
                    <a:pt x="6259586" y="2675949"/>
                  </a:lnTo>
                  <a:lnTo>
                    <a:pt x="6289092" y="2646448"/>
                  </a:lnTo>
                  <a:lnTo>
                    <a:pt x="6311583" y="2611077"/>
                  </a:lnTo>
                  <a:lnTo>
                    <a:pt x="6325917" y="2570980"/>
                  </a:lnTo>
                  <a:lnTo>
                    <a:pt x="6330950" y="25273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7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8134350"/>
              <a:ext cx="12979400" cy="1346200"/>
            </a:xfrm>
            <a:prstGeom prst="rect">
              <a:avLst/>
            </a:prstGeom>
            <a:solidFill>
              <a:srgbClr val="00A500">
                <a:alpha val="20560"/>
              </a:srgbClr>
            </a:solidFill>
          </p:spPr>
        </p:pic>
        <p:sp>
          <p:nvSpPr>
            <p:cNvPr id="20" name="object 20"/>
            <p:cNvSpPr/>
            <p:nvPr/>
          </p:nvSpPr>
          <p:spPr>
            <a:xfrm>
              <a:off x="1022350" y="8134350"/>
              <a:ext cx="12979400" cy="1346200"/>
            </a:xfrm>
            <a:custGeom>
              <a:avLst/>
              <a:gdLst/>
              <a:ahLst/>
              <a:cxnLst/>
              <a:rect l="l" t="t" r="r" b="b"/>
              <a:pathLst>
                <a:path w="12979400" h="1346200">
                  <a:moveTo>
                    <a:pt x="12788874" y="0"/>
                  </a:moveTo>
                  <a:lnTo>
                    <a:pt x="190529" y="0"/>
                  </a:lnTo>
                  <a:lnTo>
                    <a:pt x="146842" y="5031"/>
                  </a:lnTo>
                  <a:lnTo>
                    <a:pt x="106739" y="19362"/>
                  </a:lnTo>
                  <a:lnTo>
                    <a:pt x="71362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1155700"/>
                  </a:lnTo>
                  <a:lnTo>
                    <a:pt x="5032" y="1199380"/>
                  </a:lnTo>
                  <a:lnTo>
                    <a:pt x="19365" y="1239477"/>
                  </a:lnTo>
                  <a:lnTo>
                    <a:pt x="41857" y="1274848"/>
                  </a:lnTo>
                  <a:lnTo>
                    <a:pt x="71362" y="1304349"/>
                  </a:lnTo>
                  <a:lnTo>
                    <a:pt x="106739" y="1326837"/>
                  </a:lnTo>
                  <a:lnTo>
                    <a:pt x="146842" y="1341168"/>
                  </a:lnTo>
                  <a:lnTo>
                    <a:pt x="190529" y="1346200"/>
                  </a:lnTo>
                  <a:lnTo>
                    <a:pt x="12788874" y="1346200"/>
                  </a:lnTo>
                  <a:lnTo>
                    <a:pt x="12832558" y="1341168"/>
                  </a:lnTo>
                  <a:lnTo>
                    <a:pt x="12854017" y="1333500"/>
                  </a:lnTo>
                  <a:lnTo>
                    <a:pt x="190527" y="1333500"/>
                  </a:lnTo>
                  <a:lnTo>
                    <a:pt x="143253" y="1327148"/>
                  </a:lnTo>
                  <a:lnTo>
                    <a:pt x="100774" y="1309225"/>
                  </a:lnTo>
                  <a:lnTo>
                    <a:pt x="64784" y="1281423"/>
                  </a:lnTo>
                  <a:lnTo>
                    <a:pt x="36978" y="1245439"/>
                  </a:lnTo>
                  <a:lnTo>
                    <a:pt x="19052" y="1202966"/>
                  </a:lnTo>
                  <a:lnTo>
                    <a:pt x="12700" y="1155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3" y="19051"/>
                  </a:lnTo>
                  <a:lnTo>
                    <a:pt x="190527" y="12700"/>
                  </a:lnTo>
                  <a:lnTo>
                    <a:pt x="12854017" y="12700"/>
                  </a:lnTo>
                  <a:lnTo>
                    <a:pt x="12832558" y="5031"/>
                  </a:lnTo>
                  <a:lnTo>
                    <a:pt x="12788874" y="0"/>
                  </a:lnTo>
                  <a:close/>
                </a:path>
                <a:path w="12979400" h="1346200">
                  <a:moveTo>
                    <a:pt x="12854017" y="12700"/>
                  </a:moveTo>
                  <a:lnTo>
                    <a:pt x="12788874" y="12700"/>
                  </a:lnTo>
                  <a:lnTo>
                    <a:pt x="12836147" y="19051"/>
                  </a:lnTo>
                  <a:lnTo>
                    <a:pt x="12878625" y="36974"/>
                  </a:lnTo>
                  <a:lnTo>
                    <a:pt x="12914615" y="64776"/>
                  </a:lnTo>
                  <a:lnTo>
                    <a:pt x="12942421" y="100760"/>
                  </a:lnTo>
                  <a:lnTo>
                    <a:pt x="12960347" y="143233"/>
                  </a:lnTo>
                  <a:lnTo>
                    <a:pt x="12966700" y="190500"/>
                  </a:lnTo>
                  <a:lnTo>
                    <a:pt x="12966700" y="1155700"/>
                  </a:lnTo>
                  <a:lnTo>
                    <a:pt x="12960347" y="1202966"/>
                  </a:lnTo>
                  <a:lnTo>
                    <a:pt x="12942421" y="1245439"/>
                  </a:lnTo>
                  <a:lnTo>
                    <a:pt x="12914615" y="1281423"/>
                  </a:lnTo>
                  <a:lnTo>
                    <a:pt x="12878625" y="1309225"/>
                  </a:lnTo>
                  <a:lnTo>
                    <a:pt x="12836147" y="1327148"/>
                  </a:lnTo>
                  <a:lnTo>
                    <a:pt x="12788874" y="1333500"/>
                  </a:lnTo>
                  <a:lnTo>
                    <a:pt x="12854017" y="1333500"/>
                  </a:lnTo>
                  <a:lnTo>
                    <a:pt x="12908036" y="1304349"/>
                  </a:lnTo>
                  <a:lnTo>
                    <a:pt x="12937542" y="1274848"/>
                  </a:lnTo>
                  <a:lnTo>
                    <a:pt x="12960033" y="1239477"/>
                  </a:lnTo>
                  <a:lnTo>
                    <a:pt x="12974367" y="1199380"/>
                  </a:lnTo>
                  <a:lnTo>
                    <a:pt x="12979400" y="1155700"/>
                  </a:lnTo>
                  <a:lnTo>
                    <a:pt x="12979400" y="190500"/>
                  </a:lnTo>
                  <a:lnTo>
                    <a:pt x="12974367" y="146819"/>
                  </a:lnTo>
                  <a:lnTo>
                    <a:pt x="12960033" y="106722"/>
                  </a:lnTo>
                  <a:lnTo>
                    <a:pt x="12937542" y="71351"/>
                  </a:lnTo>
                  <a:lnTo>
                    <a:pt x="12908036" y="41850"/>
                  </a:lnTo>
                  <a:lnTo>
                    <a:pt x="12872660" y="19362"/>
                  </a:lnTo>
                  <a:lnTo>
                    <a:pt x="12854017" y="12700"/>
                  </a:lnTo>
                  <a:close/>
                </a:path>
              </a:pathLst>
            </a:custGeom>
            <a:solidFill>
              <a:srgbClr val="4CAF50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978727" y="8168887"/>
            <a:ext cx="10870565" cy="1125949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509770" marR="5080" indent="-4497705" algn="ctr">
              <a:lnSpc>
                <a:spcPct val="150000"/>
              </a:lnSpc>
              <a:spcBef>
                <a:spcPts val="580"/>
              </a:spcBef>
            </a:pPr>
            <a:r>
              <a:rPr sz="2250" b="1" spc="-25" dirty="0">
                <a:solidFill>
                  <a:srgbClr val="FFFFFF"/>
                </a:solidFill>
                <a:latin typeface="Arial"/>
                <a:cs typeface="Arial"/>
              </a:rPr>
              <a:t>Technology</a:t>
            </a:r>
            <a:r>
              <a:rPr sz="225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r>
              <a:rPr sz="225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Political</a:t>
            </a:r>
            <a:r>
              <a:rPr sz="225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225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r>
              <a:rPr sz="225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Strategic</a:t>
            </a:r>
            <a:r>
              <a:rPr sz="225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spc="-10" dirty="0">
                <a:solidFill>
                  <a:srgbClr val="FFFFFF"/>
                </a:solidFill>
                <a:latin typeface="Arial"/>
                <a:cs typeface="Arial"/>
              </a:rPr>
              <a:t>Implementation</a:t>
            </a:r>
            <a:r>
              <a:rPr sz="225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=</a:t>
            </a:r>
            <a:r>
              <a:rPr sz="225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lang="en-US" sz="2250" b="1" spc="-6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4509770" marR="5080" indent="-4497705" algn="ctr">
              <a:lnSpc>
                <a:spcPct val="150000"/>
              </a:lnSpc>
              <a:spcBef>
                <a:spcPts val="580"/>
              </a:spcBef>
            </a:pPr>
            <a:r>
              <a:rPr sz="2250" b="1" spc="-10" dirty="0">
                <a:solidFill>
                  <a:srgbClr val="FFFFFF"/>
                </a:solidFill>
                <a:latin typeface="Arial"/>
                <a:cs typeface="Arial"/>
              </a:rPr>
              <a:t>Sustainable</a:t>
            </a:r>
            <a:r>
              <a:rPr sz="225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spc="-10" dirty="0">
                <a:solidFill>
                  <a:srgbClr val="FFFFFF"/>
                </a:solidFill>
                <a:latin typeface="Arial"/>
                <a:cs typeface="Arial"/>
              </a:rPr>
              <a:t>Democratic Transparency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051800" y="5106670"/>
            <a:ext cx="5758458" cy="202747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b="1" dirty="0">
                <a:solidFill>
                  <a:srgbClr val="E3F2FD"/>
                </a:solidFill>
                <a:latin typeface="Arial"/>
                <a:cs typeface="Arial"/>
              </a:rPr>
              <a:t>Immediate</a:t>
            </a:r>
            <a:r>
              <a:rPr sz="2400" b="1" spc="-14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3F2FD"/>
                </a:solidFill>
                <a:latin typeface="Arial"/>
                <a:cs typeface="Arial"/>
              </a:rPr>
              <a:t>Actions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4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Pilot</a:t>
            </a:r>
            <a:r>
              <a:rPr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systems</a:t>
            </a:r>
            <a:r>
              <a:rPr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willing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parties</a:t>
            </a:r>
            <a:endParaRPr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4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Develop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South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Africa-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specific</a:t>
            </a:r>
            <a:r>
              <a:rPr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mobile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platforms</a:t>
            </a:r>
            <a:endParaRPr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34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Create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efficiency-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focused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messaging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campaigns</a:t>
            </a:r>
            <a:endParaRPr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b="1" spc="43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Establish</a:t>
            </a:r>
            <a:r>
              <a:rPr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technical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support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infrastructure</a:t>
            </a:r>
            <a:endParaRPr dirty="0">
              <a:latin typeface="Arial"/>
              <a:cs typeface="Arial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48ECE2D-0E77-5957-D463-493CA4882FFC}"/>
              </a:ext>
            </a:extLst>
          </p:cNvPr>
          <p:cNvCxnSpPr>
            <a:cxnSpLocks/>
          </p:cNvCxnSpPr>
          <p:nvPr/>
        </p:nvCxnSpPr>
        <p:spPr>
          <a:xfrm>
            <a:off x="734201" y="1809750"/>
            <a:ext cx="13483449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4" name="Title 1">
            <a:extLst>
              <a:ext uri="{FF2B5EF4-FFF2-40B4-BE49-F238E27FC236}">
                <a16:creationId xmlns:a16="http://schemas.microsoft.com/office/drawing/2014/main" id="{69D377F2-E5BD-9339-17A0-E313C4D35E9E}"/>
              </a:ext>
            </a:extLst>
          </p:cNvPr>
          <p:cNvSpPr txBox="1">
            <a:spLocks/>
          </p:cNvSpPr>
          <p:nvPr/>
        </p:nvSpPr>
        <p:spPr>
          <a:xfrm>
            <a:off x="854461" y="819150"/>
            <a:ext cx="13119099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 &amp; Strategic Next Steps</a:t>
            </a:r>
          </a:p>
        </p:txBody>
      </p:sp>
      <p:sp>
        <p:nvSpPr>
          <p:cNvPr id="35" name="object 17">
            <a:extLst>
              <a:ext uri="{FF2B5EF4-FFF2-40B4-BE49-F238E27FC236}">
                <a16:creationId xmlns:a16="http://schemas.microsoft.com/office/drawing/2014/main" id="{FB3FC05C-6412-AFD2-9D52-424B95ED1B63}"/>
              </a:ext>
            </a:extLst>
          </p:cNvPr>
          <p:cNvSpPr/>
          <p:nvPr/>
        </p:nvSpPr>
        <p:spPr>
          <a:xfrm>
            <a:off x="882650" y="4823327"/>
            <a:ext cx="6498506" cy="2717800"/>
          </a:xfrm>
          <a:custGeom>
            <a:avLst/>
            <a:gdLst/>
            <a:ahLst/>
            <a:cxnLst/>
            <a:rect l="l" t="t" r="r" b="b"/>
            <a:pathLst>
              <a:path w="6330950" h="2717800">
                <a:moveTo>
                  <a:pt x="6140424" y="0"/>
                </a:moveTo>
                <a:lnTo>
                  <a:pt x="190530" y="0"/>
                </a:lnTo>
                <a:lnTo>
                  <a:pt x="146843" y="5031"/>
                </a:lnTo>
                <a:lnTo>
                  <a:pt x="106739" y="19362"/>
                </a:lnTo>
                <a:lnTo>
                  <a:pt x="71363" y="41850"/>
                </a:lnTo>
                <a:lnTo>
                  <a:pt x="41857" y="71351"/>
                </a:lnTo>
                <a:lnTo>
                  <a:pt x="19365" y="106722"/>
                </a:lnTo>
                <a:lnTo>
                  <a:pt x="5032" y="146819"/>
                </a:lnTo>
                <a:lnTo>
                  <a:pt x="0" y="190500"/>
                </a:lnTo>
                <a:lnTo>
                  <a:pt x="0" y="2527300"/>
                </a:lnTo>
                <a:lnTo>
                  <a:pt x="5032" y="2570980"/>
                </a:lnTo>
                <a:lnTo>
                  <a:pt x="19365" y="2611077"/>
                </a:lnTo>
                <a:lnTo>
                  <a:pt x="41857" y="2646448"/>
                </a:lnTo>
                <a:lnTo>
                  <a:pt x="71363" y="2675949"/>
                </a:lnTo>
                <a:lnTo>
                  <a:pt x="106739" y="2698437"/>
                </a:lnTo>
                <a:lnTo>
                  <a:pt x="146843" y="2712768"/>
                </a:lnTo>
                <a:lnTo>
                  <a:pt x="190530" y="2717800"/>
                </a:lnTo>
                <a:lnTo>
                  <a:pt x="6140424" y="2717800"/>
                </a:lnTo>
                <a:lnTo>
                  <a:pt x="6184108" y="2712768"/>
                </a:lnTo>
                <a:lnTo>
                  <a:pt x="6224210" y="2698437"/>
                </a:lnTo>
                <a:lnTo>
                  <a:pt x="6259586" y="2675949"/>
                </a:lnTo>
                <a:lnTo>
                  <a:pt x="6289092" y="2646448"/>
                </a:lnTo>
                <a:lnTo>
                  <a:pt x="6311583" y="2611077"/>
                </a:lnTo>
                <a:lnTo>
                  <a:pt x="6325917" y="2570980"/>
                </a:lnTo>
                <a:lnTo>
                  <a:pt x="6330950" y="2527300"/>
                </a:lnTo>
                <a:lnTo>
                  <a:pt x="6330950" y="190500"/>
                </a:lnTo>
                <a:lnTo>
                  <a:pt x="6325917" y="146819"/>
                </a:lnTo>
                <a:lnTo>
                  <a:pt x="6311583" y="106722"/>
                </a:lnTo>
                <a:lnTo>
                  <a:pt x="6289092" y="71351"/>
                </a:lnTo>
                <a:lnTo>
                  <a:pt x="6259586" y="41850"/>
                </a:lnTo>
                <a:lnTo>
                  <a:pt x="6224210" y="19362"/>
                </a:lnTo>
                <a:lnTo>
                  <a:pt x="6184108" y="5031"/>
                </a:lnTo>
                <a:lnTo>
                  <a:pt x="6140424" y="0"/>
                </a:lnTo>
                <a:close/>
              </a:path>
            </a:pathLst>
          </a:custGeom>
          <a:solidFill>
            <a:srgbClr val="92D050">
              <a:alpha val="18073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1411333" y="2912649"/>
            <a:ext cx="12553454" cy="98745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Define</a:t>
            </a:r>
            <a:r>
              <a:rPr sz="2800" b="1" spc="5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&amp;</a:t>
            </a:r>
            <a:r>
              <a:rPr sz="2800" b="1" spc="5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Measure</a:t>
            </a:r>
            <a:r>
              <a:rPr sz="2800" b="1" spc="10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Political</a:t>
            </a:r>
            <a:r>
              <a:rPr sz="2800" b="1" spc="5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Will</a:t>
            </a:r>
            <a:endParaRPr sz="2800" dirty="0">
              <a:solidFill>
                <a:schemeClr val="tx2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Develop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frameworks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assessing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commitment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transparency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implementation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82966" y="4832292"/>
            <a:ext cx="9801971" cy="98745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Assess</a:t>
            </a:r>
            <a:r>
              <a:rPr sz="2800" b="1" spc="5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Compliance</a:t>
            </a:r>
            <a:r>
              <a:rPr sz="2800" b="1" spc="5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Willingness</a:t>
            </a:r>
            <a:endParaRPr sz="2800" dirty="0">
              <a:solidFill>
                <a:schemeClr val="tx2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Evaluate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party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readiness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adopt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transparency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technologies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11333" y="6769297"/>
            <a:ext cx="11096184" cy="98745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Evaluate</a:t>
            </a:r>
            <a:r>
              <a:rPr sz="2800" b="1" spc="10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Implementation</a:t>
            </a:r>
            <a:r>
              <a:rPr sz="2800" b="1" spc="15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Effectiveness</a:t>
            </a:r>
            <a:endParaRPr sz="2800" dirty="0">
              <a:solidFill>
                <a:schemeClr val="tx2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Measure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success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based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technological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adoption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400" spc="-15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political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commitment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411333" y="8675810"/>
            <a:ext cx="11624330" cy="98745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Strategic</a:t>
            </a:r>
            <a:r>
              <a:rPr sz="2800" b="1" spc="10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chemeClr val="tx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Recommendations</a:t>
            </a:r>
            <a:endParaRPr sz="2800" dirty="0">
              <a:solidFill>
                <a:schemeClr val="tx2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Propose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solutions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sustain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regulatory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enforcement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400" spc="-35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democratic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trust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6F52E5D3-7E42-D3D0-B1DE-74D87D17DE8C}"/>
              </a:ext>
            </a:extLst>
          </p:cNvPr>
          <p:cNvSpPr txBox="1">
            <a:spLocks/>
          </p:cNvSpPr>
          <p:nvPr/>
        </p:nvSpPr>
        <p:spPr>
          <a:xfrm>
            <a:off x="1561737" y="1044563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Objectives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8A1CF4B-0967-0021-1B0D-0A20BA690479}"/>
              </a:ext>
            </a:extLst>
          </p:cNvPr>
          <p:cNvCxnSpPr/>
          <p:nvPr/>
        </p:nvCxnSpPr>
        <p:spPr>
          <a:xfrm>
            <a:off x="997854" y="1962150"/>
            <a:ext cx="10515600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object 5">
            <a:extLst>
              <a:ext uri="{FF2B5EF4-FFF2-40B4-BE49-F238E27FC236}">
                <a16:creationId xmlns:a16="http://schemas.microsoft.com/office/drawing/2014/main" id="{7DFA973F-86FC-0F66-F903-8F625EC73B88}"/>
              </a:ext>
            </a:extLst>
          </p:cNvPr>
          <p:cNvSpPr/>
          <p:nvPr/>
        </p:nvSpPr>
        <p:spPr>
          <a:xfrm>
            <a:off x="374650" y="432800"/>
            <a:ext cx="14274800" cy="10063749"/>
          </a:xfrm>
          <a:custGeom>
            <a:avLst/>
            <a:gdLst/>
            <a:ahLst/>
            <a:cxnLst/>
            <a:rect l="l" t="t" r="r" b="b"/>
            <a:pathLst>
              <a:path w="14274800" h="7391400">
                <a:moveTo>
                  <a:pt x="14020761" y="0"/>
                </a:moveTo>
                <a:lnTo>
                  <a:pt x="254035" y="0"/>
                </a:lnTo>
                <a:lnTo>
                  <a:pt x="208372" y="4090"/>
                </a:lnTo>
                <a:lnTo>
                  <a:pt x="165394" y="15882"/>
                </a:lnTo>
                <a:lnTo>
                  <a:pt x="125818" y="34660"/>
                </a:lnTo>
                <a:lnTo>
                  <a:pt x="90363" y="59706"/>
                </a:lnTo>
                <a:lnTo>
                  <a:pt x="59745" y="90304"/>
                </a:lnTo>
                <a:lnTo>
                  <a:pt x="34683" y="125736"/>
                </a:lnTo>
                <a:lnTo>
                  <a:pt x="15893" y="165286"/>
                </a:lnTo>
                <a:lnTo>
                  <a:pt x="4092" y="208236"/>
                </a:lnTo>
                <a:lnTo>
                  <a:pt x="0" y="253876"/>
                </a:lnTo>
                <a:lnTo>
                  <a:pt x="0" y="7137529"/>
                </a:lnTo>
                <a:lnTo>
                  <a:pt x="4092" y="7183163"/>
                </a:lnTo>
                <a:lnTo>
                  <a:pt x="15893" y="7226113"/>
                </a:lnTo>
                <a:lnTo>
                  <a:pt x="34683" y="7265663"/>
                </a:lnTo>
                <a:lnTo>
                  <a:pt x="59745" y="7301095"/>
                </a:lnTo>
                <a:lnTo>
                  <a:pt x="90363" y="7331693"/>
                </a:lnTo>
                <a:lnTo>
                  <a:pt x="125818" y="7356739"/>
                </a:lnTo>
                <a:lnTo>
                  <a:pt x="165394" y="7375517"/>
                </a:lnTo>
                <a:lnTo>
                  <a:pt x="208372" y="7387309"/>
                </a:lnTo>
                <a:lnTo>
                  <a:pt x="254035" y="7391400"/>
                </a:lnTo>
                <a:lnTo>
                  <a:pt x="14020761" y="7391400"/>
                </a:lnTo>
                <a:lnTo>
                  <a:pt x="14066424" y="7387309"/>
                </a:lnTo>
                <a:lnTo>
                  <a:pt x="14097802" y="7378700"/>
                </a:lnTo>
                <a:lnTo>
                  <a:pt x="254033" y="7378700"/>
                </a:lnTo>
                <a:lnTo>
                  <a:pt x="205396" y="7373800"/>
                </a:lnTo>
                <a:lnTo>
                  <a:pt x="160095" y="7359747"/>
                </a:lnTo>
                <a:lnTo>
                  <a:pt x="119101" y="7337510"/>
                </a:lnTo>
                <a:lnTo>
                  <a:pt x="83384" y="7308061"/>
                </a:lnTo>
                <a:lnTo>
                  <a:pt x="53915" y="7272367"/>
                </a:lnTo>
                <a:lnTo>
                  <a:pt x="31665" y="7231400"/>
                </a:lnTo>
                <a:lnTo>
                  <a:pt x="17603" y="7186128"/>
                </a:lnTo>
                <a:lnTo>
                  <a:pt x="12700" y="7137529"/>
                </a:lnTo>
                <a:lnTo>
                  <a:pt x="12700" y="253876"/>
                </a:lnTo>
                <a:lnTo>
                  <a:pt x="17603" y="205271"/>
                </a:lnTo>
                <a:lnTo>
                  <a:pt x="31665" y="159999"/>
                </a:lnTo>
                <a:lnTo>
                  <a:pt x="53915" y="119032"/>
                </a:lnTo>
                <a:lnTo>
                  <a:pt x="83384" y="83338"/>
                </a:lnTo>
                <a:lnTo>
                  <a:pt x="119101" y="53889"/>
                </a:lnTo>
                <a:lnTo>
                  <a:pt x="160095" y="31652"/>
                </a:lnTo>
                <a:lnTo>
                  <a:pt x="205396" y="17599"/>
                </a:lnTo>
                <a:lnTo>
                  <a:pt x="254033" y="12700"/>
                </a:lnTo>
                <a:lnTo>
                  <a:pt x="14097802" y="12700"/>
                </a:lnTo>
                <a:lnTo>
                  <a:pt x="14066424" y="4090"/>
                </a:lnTo>
                <a:lnTo>
                  <a:pt x="14020761" y="0"/>
                </a:lnTo>
                <a:close/>
              </a:path>
              <a:path w="14274800" h="7391400">
                <a:moveTo>
                  <a:pt x="14097802" y="12700"/>
                </a:moveTo>
                <a:lnTo>
                  <a:pt x="14020761" y="12700"/>
                </a:lnTo>
                <a:lnTo>
                  <a:pt x="14069399" y="17599"/>
                </a:lnTo>
                <a:lnTo>
                  <a:pt x="14114701" y="31652"/>
                </a:lnTo>
                <a:lnTo>
                  <a:pt x="14155695" y="53889"/>
                </a:lnTo>
                <a:lnTo>
                  <a:pt x="14191413" y="83338"/>
                </a:lnTo>
                <a:lnTo>
                  <a:pt x="14220883" y="119032"/>
                </a:lnTo>
                <a:lnTo>
                  <a:pt x="14243134" y="159999"/>
                </a:lnTo>
                <a:lnTo>
                  <a:pt x="14257196" y="205271"/>
                </a:lnTo>
                <a:lnTo>
                  <a:pt x="14262100" y="253876"/>
                </a:lnTo>
                <a:lnTo>
                  <a:pt x="14262099" y="7137529"/>
                </a:lnTo>
                <a:lnTo>
                  <a:pt x="14257196" y="7186128"/>
                </a:lnTo>
                <a:lnTo>
                  <a:pt x="14243134" y="7231400"/>
                </a:lnTo>
                <a:lnTo>
                  <a:pt x="14220883" y="7272367"/>
                </a:lnTo>
                <a:lnTo>
                  <a:pt x="14191413" y="7308061"/>
                </a:lnTo>
                <a:lnTo>
                  <a:pt x="14155695" y="7337510"/>
                </a:lnTo>
                <a:lnTo>
                  <a:pt x="14114701" y="7359747"/>
                </a:lnTo>
                <a:lnTo>
                  <a:pt x="14069399" y="7373800"/>
                </a:lnTo>
                <a:lnTo>
                  <a:pt x="14020761" y="7378700"/>
                </a:lnTo>
                <a:lnTo>
                  <a:pt x="14097802" y="7378700"/>
                </a:lnTo>
                <a:lnTo>
                  <a:pt x="14148977" y="7356739"/>
                </a:lnTo>
                <a:lnTo>
                  <a:pt x="14184433" y="7331693"/>
                </a:lnTo>
                <a:lnTo>
                  <a:pt x="14215051" y="7301095"/>
                </a:lnTo>
                <a:lnTo>
                  <a:pt x="14240115" y="7265663"/>
                </a:lnTo>
                <a:lnTo>
                  <a:pt x="14258906" y="7226113"/>
                </a:lnTo>
                <a:lnTo>
                  <a:pt x="14270706" y="7183163"/>
                </a:lnTo>
                <a:lnTo>
                  <a:pt x="14274800" y="7137529"/>
                </a:lnTo>
                <a:lnTo>
                  <a:pt x="14274800" y="253876"/>
                </a:lnTo>
                <a:lnTo>
                  <a:pt x="14270706" y="208236"/>
                </a:lnTo>
                <a:lnTo>
                  <a:pt x="14258906" y="165286"/>
                </a:lnTo>
                <a:lnTo>
                  <a:pt x="14240115" y="125736"/>
                </a:lnTo>
                <a:lnTo>
                  <a:pt x="14215051" y="90304"/>
                </a:lnTo>
                <a:lnTo>
                  <a:pt x="14184433" y="59706"/>
                </a:lnTo>
                <a:lnTo>
                  <a:pt x="14148977" y="34660"/>
                </a:lnTo>
                <a:lnTo>
                  <a:pt x="14109402" y="15882"/>
                </a:lnTo>
                <a:lnTo>
                  <a:pt x="14097802" y="12700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7">
            <a:extLst>
              <a:ext uri="{FF2B5EF4-FFF2-40B4-BE49-F238E27FC236}">
                <a16:creationId xmlns:a16="http://schemas.microsoft.com/office/drawing/2014/main" id="{4F40986B-62C1-2717-D9A1-68081CCA8099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350" y="2671729"/>
            <a:ext cx="12979400" cy="1640109"/>
          </a:xfrm>
          <a:prstGeom prst="rect">
            <a:avLst/>
          </a:prstGeom>
        </p:spPr>
      </p:pic>
      <p:pic>
        <p:nvPicPr>
          <p:cNvPr id="19" name="object 7">
            <a:extLst>
              <a:ext uri="{FF2B5EF4-FFF2-40B4-BE49-F238E27FC236}">
                <a16:creationId xmlns:a16="http://schemas.microsoft.com/office/drawing/2014/main" id="{67871A77-BDD1-D8BE-730D-96ACEF8FA6C8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2779" y="4654410"/>
            <a:ext cx="12979400" cy="1640109"/>
          </a:xfrm>
          <a:prstGeom prst="rect">
            <a:avLst/>
          </a:prstGeom>
        </p:spPr>
      </p:pic>
      <p:pic>
        <p:nvPicPr>
          <p:cNvPr id="20" name="object 7">
            <a:extLst>
              <a:ext uri="{FF2B5EF4-FFF2-40B4-BE49-F238E27FC236}">
                <a16:creationId xmlns:a16="http://schemas.microsoft.com/office/drawing/2014/main" id="{3C6FAF9B-F554-0DFF-E1AE-29C67FB08570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2779" y="6591735"/>
            <a:ext cx="12979400" cy="1640109"/>
          </a:xfrm>
          <a:prstGeom prst="rect">
            <a:avLst/>
          </a:prstGeom>
        </p:spPr>
      </p:pic>
      <p:pic>
        <p:nvPicPr>
          <p:cNvPr id="21" name="object 7">
            <a:extLst>
              <a:ext uri="{FF2B5EF4-FFF2-40B4-BE49-F238E27FC236}">
                <a16:creationId xmlns:a16="http://schemas.microsoft.com/office/drawing/2014/main" id="{01AF9342-28C0-B56E-6E64-8688189048FA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7275" y="8409406"/>
            <a:ext cx="12979400" cy="16401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4051" y="498340"/>
            <a:ext cx="14274800" cy="9922009"/>
            <a:chOff x="374650" y="412749"/>
            <a:chExt cx="14274800" cy="8217891"/>
          </a:xfrm>
        </p:grpSpPr>
        <p:sp>
          <p:nvSpPr>
            <p:cNvPr id="5" name="object 5"/>
            <p:cNvSpPr/>
            <p:nvPr/>
          </p:nvSpPr>
          <p:spPr>
            <a:xfrm>
              <a:off x="374650" y="412749"/>
              <a:ext cx="14274800" cy="8217891"/>
            </a:xfrm>
            <a:custGeom>
              <a:avLst/>
              <a:gdLst/>
              <a:ahLst/>
              <a:cxnLst/>
              <a:rect l="l" t="t" r="r" b="b"/>
              <a:pathLst>
                <a:path w="14274800" h="7391400">
                  <a:moveTo>
                    <a:pt x="14020761" y="0"/>
                  </a:moveTo>
                  <a:lnTo>
                    <a:pt x="254035" y="0"/>
                  </a:lnTo>
                  <a:lnTo>
                    <a:pt x="208372" y="4090"/>
                  </a:lnTo>
                  <a:lnTo>
                    <a:pt x="165394" y="15882"/>
                  </a:lnTo>
                  <a:lnTo>
                    <a:pt x="125818" y="34660"/>
                  </a:lnTo>
                  <a:lnTo>
                    <a:pt x="90363" y="59706"/>
                  </a:lnTo>
                  <a:lnTo>
                    <a:pt x="59745" y="90304"/>
                  </a:lnTo>
                  <a:lnTo>
                    <a:pt x="34683" y="125736"/>
                  </a:lnTo>
                  <a:lnTo>
                    <a:pt x="15893" y="165286"/>
                  </a:lnTo>
                  <a:lnTo>
                    <a:pt x="4092" y="208236"/>
                  </a:lnTo>
                  <a:lnTo>
                    <a:pt x="0" y="253876"/>
                  </a:lnTo>
                  <a:lnTo>
                    <a:pt x="0" y="7137529"/>
                  </a:lnTo>
                  <a:lnTo>
                    <a:pt x="4092" y="7183163"/>
                  </a:lnTo>
                  <a:lnTo>
                    <a:pt x="15893" y="7226113"/>
                  </a:lnTo>
                  <a:lnTo>
                    <a:pt x="34683" y="7265663"/>
                  </a:lnTo>
                  <a:lnTo>
                    <a:pt x="59745" y="7301095"/>
                  </a:lnTo>
                  <a:lnTo>
                    <a:pt x="90363" y="7331693"/>
                  </a:lnTo>
                  <a:lnTo>
                    <a:pt x="125818" y="7356739"/>
                  </a:lnTo>
                  <a:lnTo>
                    <a:pt x="165394" y="7375517"/>
                  </a:lnTo>
                  <a:lnTo>
                    <a:pt x="208372" y="7387309"/>
                  </a:lnTo>
                  <a:lnTo>
                    <a:pt x="254035" y="7391400"/>
                  </a:lnTo>
                  <a:lnTo>
                    <a:pt x="14020761" y="7391400"/>
                  </a:lnTo>
                  <a:lnTo>
                    <a:pt x="14066424" y="7387309"/>
                  </a:lnTo>
                  <a:lnTo>
                    <a:pt x="14097802" y="7378700"/>
                  </a:lnTo>
                  <a:lnTo>
                    <a:pt x="254033" y="7378700"/>
                  </a:lnTo>
                  <a:lnTo>
                    <a:pt x="205396" y="7373800"/>
                  </a:lnTo>
                  <a:lnTo>
                    <a:pt x="160095" y="7359747"/>
                  </a:lnTo>
                  <a:lnTo>
                    <a:pt x="119101" y="7337510"/>
                  </a:lnTo>
                  <a:lnTo>
                    <a:pt x="83384" y="7308061"/>
                  </a:lnTo>
                  <a:lnTo>
                    <a:pt x="53915" y="7272367"/>
                  </a:lnTo>
                  <a:lnTo>
                    <a:pt x="31665" y="7231400"/>
                  </a:lnTo>
                  <a:lnTo>
                    <a:pt x="17603" y="7186128"/>
                  </a:lnTo>
                  <a:lnTo>
                    <a:pt x="12700" y="7137529"/>
                  </a:lnTo>
                  <a:lnTo>
                    <a:pt x="12700" y="253876"/>
                  </a:lnTo>
                  <a:lnTo>
                    <a:pt x="17603" y="205271"/>
                  </a:lnTo>
                  <a:lnTo>
                    <a:pt x="31665" y="159999"/>
                  </a:lnTo>
                  <a:lnTo>
                    <a:pt x="53915" y="119032"/>
                  </a:lnTo>
                  <a:lnTo>
                    <a:pt x="83384" y="83338"/>
                  </a:lnTo>
                  <a:lnTo>
                    <a:pt x="119101" y="53889"/>
                  </a:lnTo>
                  <a:lnTo>
                    <a:pt x="160095" y="31652"/>
                  </a:lnTo>
                  <a:lnTo>
                    <a:pt x="205396" y="17599"/>
                  </a:lnTo>
                  <a:lnTo>
                    <a:pt x="254033" y="12700"/>
                  </a:lnTo>
                  <a:lnTo>
                    <a:pt x="14097802" y="12700"/>
                  </a:lnTo>
                  <a:lnTo>
                    <a:pt x="14066424" y="4090"/>
                  </a:lnTo>
                  <a:lnTo>
                    <a:pt x="14020761" y="0"/>
                  </a:lnTo>
                  <a:close/>
                </a:path>
                <a:path w="14274800" h="7391400">
                  <a:moveTo>
                    <a:pt x="14097802" y="12700"/>
                  </a:moveTo>
                  <a:lnTo>
                    <a:pt x="14020761" y="12700"/>
                  </a:lnTo>
                  <a:lnTo>
                    <a:pt x="14069399" y="17599"/>
                  </a:lnTo>
                  <a:lnTo>
                    <a:pt x="14114701" y="31652"/>
                  </a:lnTo>
                  <a:lnTo>
                    <a:pt x="14155695" y="53889"/>
                  </a:lnTo>
                  <a:lnTo>
                    <a:pt x="14191413" y="83338"/>
                  </a:lnTo>
                  <a:lnTo>
                    <a:pt x="14220883" y="119032"/>
                  </a:lnTo>
                  <a:lnTo>
                    <a:pt x="14243134" y="159999"/>
                  </a:lnTo>
                  <a:lnTo>
                    <a:pt x="14257196" y="205271"/>
                  </a:lnTo>
                  <a:lnTo>
                    <a:pt x="14262100" y="253876"/>
                  </a:lnTo>
                  <a:lnTo>
                    <a:pt x="14262099" y="7137529"/>
                  </a:lnTo>
                  <a:lnTo>
                    <a:pt x="14257196" y="7186128"/>
                  </a:lnTo>
                  <a:lnTo>
                    <a:pt x="14243134" y="7231400"/>
                  </a:lnTo>
                  <a:lnTo>
                    <a:pt x="14220883" y="7272367"/>
                  </a:lnTo>
                  <a:lnTo>
                    <a:pt x="14191413" y="7308061"/>
                  </a:lnTo>
                  <a:lnTo>
                    <a:pt x="14155695" y="7337510"/>
                  </a:lnTo>
                  <a:lnTo>
                    <a:pt x="14114701" y="7359747"/>
                  </a:lnTo>
                  <a:lnTo>
                    <a:pt x="14069399" y="7373800"/>
                  </a:lnTo>
                  <a:lnTo>
                    <a:pt x="14020761" y="7378700"/>
                  </a:lnTo>
                  <a:lnTo>
                    <a:pt x="14097802" y="7378700"/>
                  </a:lnTo>
                  <a:lnTo>
                    <a:pt x="14148977" y="7356739"/>
                  </a:lnTo>
                  <a:lnTo>
                    <a:pt x="14184433" y="7331693"/>
                  </a:lnTo>
                  <a:lnTo>
                    <a:pt x="14215051" y="7301095"/>
                  </a:lnTo>
                  <a:lnTo>
                    <a:pt x="14240115" y="7265663"/>
                  </a:lnTo>
                  <a:lnTo>
                    <a:pt x="14258906" y="7226113"/>
                  </a:lnTo>
                  <a:lnTo>
                    <a:pt x="14270706" y="7183163"/>
                  </a:lnTo>
                  <a:lnTo>
                    <a:pt x="14274800" y="7137529"/>
                  </a:lnTo>
                  <a:lnTo>
                    <a:pt x="14274800" y="253876"/>
                  </a:lnTo>
                  <a:lnTo>
                    <a:pt x="14270706" y="208236"/>
                  </a:lnTo>
                  <a:lnTo>
                    <a:pt x="14258906" y="165286"/>
                  </a:lnTo>
                  <a:lnTo>
                    <a:pt x="14240115" y="125736"/>
                  </a:lnTo>
                  <a:lnTo>
                    <a:pt x="14215051" y="90304"/>
                  </a:lnTo>
                  <a:lnTo>
                    <a:pt x="14184433" y="59706"/>
                  </a:lnTo>
                  <a:lnTo>
                    <a:pt x="14148977" y="34660"/>
                  </a:lnTo>
                  <a:lnTo>
                    <a:pt x="14109402" y="15882"/>
                  </a:lnTo>
                  <a:lnTo>
                    <a:pt x="14097802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644626" y="2068279"/>
              <a:ext cx="6330950" cy="2302064"/>
            </a:xfrm>
            <a:custGeom>
              <a:avLst/>
              <a:gdLst/>
              <a:ahLst/>
              <a:cxnLst/>
              <a:rect l="l" t="t" r="r" b="b"/>
              <a:pathLst>
                <a:path w="6330950" h="27178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527300"/>
                  </a:lnTo>
                  <a:lnTo>
                    <a:pt x="5032" y="2570980"/>
                  </a:lnTo>
                  <a:lnTo>
                    <a:pt x="19365" y="2611077"/>
                  </a:lnTo>
                  <a:lnTo>
                    <a:pt x="41857" y="2646448"/>
                  </a:lnTo>
                  <a:lnTo>
                    <a:pt x="71363" y="2675949"/>
                  </a:lnTo>
                  <a:lnTo>
                    <a:pt x="106739" y="2698437"/>
                  </a:lnTo>
                  <a:lnTo>
                    <a:pt x="146843" y="2712768"/>
                  </a:lnTo>
                  <a:lnTo>
                    <a:pt x="190530" y="2717800"/>
                  </a:lnTo>
                  <a:lnTo>
                    <a:pt x="6140424" y="2717800"/>
                  </a:lnTo>
                  <a:lnTo>
                    <a:pt x="6184108" y="2712768"/>
                  </a:lnTo>
                  <a:lnTo>
                    <a:pt x="6224210" y="2698437"/>
                  </a:lnTo>
                  <a:lnTo>
                    <a:pt x="6259586" y="2675949"/>
                  </a:lnTo>
                  <a:lnTo>
                    <a:pt x="6289092" y="2646448"/>
                  </a:lnTo>
                  <a:lnTo>
                    <a:pt x="6311583" y="2611077"/>
                  </a:lnTo>
                  <a:lnTo>
                    <a:pt x="6325917" y="2570980"/>
                  </a:lnTo>
                  <a:lnTo>
                    <a:pt x="6330950" y="25273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7670800" y="2066936"/>
              <a:ext cx="6330950" cy="2302064"/>
            </a:xfrm>
            <a:custGeom>
              <a:avLst/>
              <a:gdLst/>
              <a:ahLst/>
              <a:cxnLst/>
              <a:rect l="l" t="t" r="r" b="b"/>
              <a:pathLst>
                <a:path w="6330950" h="27178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527300"/>
                  </a:lnTo>
                  <a:lnTo>
                    <a:pt x="5032" y="2570980"/>
                  </a:lnTo>
                  <a:lnTo>
                    <a:pt x="19365" y="2611077"/>
                  </a:lnTo>
                  <a:lnTo>
                    <a:pt x="41857" y="2646448"/>
                  </a:lnTo>
                  <a:lnTo>
                    <a:pt x="71363" y="2675949"/>
                  </a:lnTo>
                  <a:lnTo>
                    <a:pt x="106739" y="2698437"/>
                  </a:lnTo>
                  <a:lnTo>
                    <a:pt x="146843" y="2712768"/>
                  </a:lnTo>
                  <a:lnTo>
                    <a:pt x="190530" y="2717800"/>
                  </a:lnTo>
                  <a:lnTo>
                    <a:pt x="6140424" y="2717800"/>
                  </a:lnTo>
                  <a:lnTo>
                    <a:pt x="6184108" y="2712768"/>
                  </a:lnTo>
                  <a:lnTo>
                    <a:pt x="6205567" y="2705100"/>
                  </a:lnTo>
                  <a:lnTo>
                    <a:pt x="190527" y="2705100"/>
                  </a:lnTo>
                  <a:lnTo>
                    <a:pt x="143254" y="2698748"/>
                  </a:lnTo>
                  <a:lnTo>
                    <a:pt x="100774" y="2680825"/>
                  </a:lnTo>
                  <a:lnTo>
                    <a:pt x="64784" y="2653023"/>
                  </a:lnTo>
                  <a:lnTo>
                    <a:pt x="36978" y="2617039"/>
                  </a:lnTo>
                  <a:lnTo>
                    <a:pt x="19052" y="2574566"/>
                  </a:lnTo>
                  <a:lnTo>
                    <a:pt x="12700" y="25273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7" y="12700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  <a:path w="6330950" h="2717800">
                  <a:moveTo>
                    <a:pt x="6205567" y="12700"/>
                  </a:moveTo>
                  <a:lnTo>
                    <a:pt x="6140424" y="12700"/>
                  </a:lnTo>
                  <a:lnTo>
                    <a:pt x="6187697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527300"/>
                  </a:lnTo>
                  <a:lnTo>
                    <a:pt x="6311897" y="2574566"/>
                  </a:lnTo>
                  <a:lnTo>
                    <a:pt x="6293971" y="2617039"/>
                  </a:lnTo>
                  <a:lnTo>
                    <a:pt x="6266165" y="2653023"/>
                  </a:lnTo>
                  <a:lnTo>
                    <a:pt x="6230175" y="2680825"/>
                  </a:lnTo>
                  <a:lnTo>
                    <a:pt x="6187697" y="2698748"/>
                  </a:lnTo>
                  <a:lnTo>
                    <a:pt x="6140424" y="2705100"/>
                  </a:lnTo>
                  <a:lnTo>
                    <a:pt x="6205567" y="2705100"/>
                  </a:lnTo>
                  <a:lnTo>
                    <a:pt x="6259586" y="2675949"/>
                  </a:lnTo>
                  <a:lnTo>
                    <a:pt x="6289092" y="2646448"/>
                  </a:lnTo>
                  <a:lnTo>
                    <a:pt x="6311583" y="2611077"/>
                  </a:lnTo>
                  <a:lnTo>
                    <a:pt x="6325917" y="2570980"/>
                  </a:lnTo>
                  <a:lnTo>
                    <a:pt x="6330950" y="25273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7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31333" y="4832370"/>
              <a:ext cx="12979400" cy="1066800"/>
            </a:xfrm>
            <a:prstGeom prst="rect">
              <a:avLst/>
            </a:prstGeom>
            <a:solidFill>
              <a:srgbClr val="00A500">
                <a:alpha val="12000"/>
              </a:srgbClr>
            </a:solidFill>
          </p:spPr>
        </p:pic>
        <p:sp>
          <p:nvSpPr>
            <p:cNvPr id="10" name="object 10"/>
            <p:cNvSpPr/>
            <p:nvPr/>
          </p:nvSpPr>
          <p:spPr>
            <a:xfrm>
              <a:off x="1022350" y="6427814"/>
              <a:ext cx="12979400" cy="1066800"/>
            </a:xfrm>
            <a:custGeom>
              <a:avLst/>
              <a:gdLst/>
              <a:ahLst/>
              <a:cxnLst/>
              <a:rect l="l" t="t" r="r" b="b"/>
              <a:pathLst>
                <a:path w="12979400" h="1066800">
                  <a:moveTo>
                    <a:pt x="12788874" y="0"/>
                  </a:moveTo>
                  <a:lnTo>
                    <a:pt x="190529" y="0"/>
                  </a:lnTo>
                  <a:lnTo>
                    <a:pt x="146842" y="5031"/>
                  </a:lnTo>
                  <a:lnTo>
                    <a:pt x="106739" y="19362"/>
                  </a:lnTo>
                  <a:lnTo>
                    <a:pt x="71362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876300"/>
                  </a:lnTo>
                  <a:lnTo>
                    <a:pt x="5032" y="919980"/>
                  </a:lnTo>
                  <a:lnTo>
                    <a:pt x="19365" y="960077"/>
                  </a:lnTo>
                  <a:lnTo>
                    <a:pt x="41857" y="995448"/>
                  </a:lnTo>
                  <a:lnTo>
                    <a:pt x="71362" y="1024949"/>
                  </a:lnTo>
                  <a:lnTo>
                    <a:pt x="106739" y="1047437"/>
                  </a:lnTo>
                  <a:lnTo>
                    <a:pt x="146842" y="1061768"/>
                  </a:lnTo>
                  <a:lnTo>
                    <a:pt x="190529" y="1066800"/>
                  </a:lnTo>
                  <a:lnTo>
                    <a:pt x="12788874" y="1066800"/>
                  </a:lnTo>
                  <a:lnTo>
                    <a:pt x="12832558" y="1061768"/>
                  </a:lnTo>
                  <a:lnTo>
                    <a:pt x="12854017" y="1054100"/>
                  </a:lnTo>
                  <a:lnTo>
                    <a:pt x="190527" y="1054100"/>
                  </a:lnTo>
                  <a:lnTo>
                    <a:pt x="143253" y="1047748"/>
                  </a:lnTo>
                  <a:lnTo>
                    <a:pt x="100774" y="1029825"/>
                  </a:lnTo>
                  <a:lnTo>
                    <a:pt x="64784" y="1002023"/>
                  </a:lnTo>
                  <a:lnTo>
                    <a:pt x="36978" y="966039"/>
                  </a:lnTo>
                  <a:lnTo>
                    <a:pt x="19052" y="923566"/>
                  </a:lnTo>
                  <a:lnTo>
                    <a:pt x="12700" y="8763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3" y="19051"/>
                  </a:lnTo>
                  <a:lnTo>
                    <a:pt x="190527" y="12700"/>
                  </a:lnTo>
                  <a:lnTo>
                    <a:pt x="12854017" y="12700"/>
                  </a:lnTo>
                  <a:lnTo>
                    <a:pt x="12832558" y="5031"/>
                  </a:lnTo>
                  <a:lnTo>
                    <a:pt x="12788874" y="0"/>
                  </a:lnTo>
                  <a:close/>
                </a:path>
                <a:path w="12979400" h="1066800">
                  <a:moveTo>
                    <a:pt x="12854017" y="12700"/>
                  </a:moveTo>
                  <a:lnTo>
                    <a:pt x="12788874" y="12700"/>
                  </a:lnTo>
                  <a:lnTo>
                    <a:pt x="12836147" y="19051"/>
                  </a:lnTo>
                  <a:lnTo>
                    <a:pt x="12878625" y="36974"/>
                  </a:lnTo>
                  <a:lnTo>
                    <a:pt x="12914615" y="64776"/>
                  </a:lnTo>
                  <a:lnTo>
                    <a:pt x="12942421" y="100760"/>
                  </a:lnTo>
                  <a:lnTo>
                    <a:pt x="12960347" y="143233"/>
                  </a:lnTo>
                  <a:lnTo>
                    <a:pt x="12966700" y="190500"/>
                  </a:lnTo>
                  <a:lnTo>
                    <a:pt x="12966700" y="876300"/>
                  </a:lnTo>
                  <a:lnTo>
                    <a:pt x="12960347" y="923566"/>
                  </a:lnTo>
                  <a:lnTo>
                    <a:pt x="12942421" y="966039"/>
                  </a:lnTo>
                  <a:lnTo>
                    <a:pt x="12914615" y="1002023"/>
                  </a:lnTo>
                  <a:lnTo>
                    <a:pt x="12878625" y="1029825"/>
                  </a:lnTo>
                  <a:lnTo>
                    <a:pt x="12836147" y="1047748"/>
                  </a:lnTo>
                  <a:lnTo>
                    <a:pt x="12788874" y="1054100"/>
                  </a:lnTo>
                  <a:lnTo>
                    <a:pt x="12854017" y="1054100"/>
                  </a:lnTo>
                  <a:lnTo>
                    <a:pt x="12908036" y="1024949"/>
                  </a:lnTo>
                  <a:lnTo>
                    <a:pt x="12937542" y="995448"/>
                  </a:lnTo>
                  <a:lnTo>
                    <a:pt x="12960033" y="960077"/>
                  </a:lnTo>
                  <a:lnTo>
                    <a:pt x="12974367" y="919980"/>
                  </a:lnTo>
                  <a:lnTo>
                    <a:pt x="12979400" y="876300"/>
                  </a:lnTo>
                  <a:lnTo>
                    <a:pt x="12979400" y="190500"/>
                  </a:lnTo>
                  <a:lnTo>
                    <a:pt x="12974367" y="146819"/>
                  </a:lnTo>
                  <a:lnTo>
                    <a:pt x="12960033" y="106722"/>
                  </a:lnTo>
                  <a:lnTo>
                    <a:pt x="12937542" y="71351"/>
                  </a:lnTo>
                  <a:lnTo>
                    <a:pt x="12908036" y="41850"/>
                  </a:lnTo>
                  <a:lnTo>
                    <a:pt x="12872660" y="19362"/>
                  </a:lnTo>
                  <a:lnTo>
                    <a:pt x="12854017" y="12700"/>
                  </a:lnTo>
                  <a:close/>
                </a:path>
              </a:pathLst>
            </a:custGeom>
            <a:solidFill>
              <a:srgbClr val="4CAF50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657785" y="6300470"/>
            <a:ext cx="11708765" cy="367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225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spc="-20" dirty="0">
                <a:solidFill>
                  <a:srgbClr val="FFFFFF"/>
                </a:solidFill>
                <a:latin typeface="Arial"/>
                <a:cs typeface="Arial"/>
              </a:rPr>
              <a:t>Transparency</a:t>
            </a:r>
            <a:r>
              <a:rPr sz="225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→</a:t>
            </a:r>
            <a:r>
              <a:rPr sz="225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spc="-20" dirty="0">
                <a:solidFill>
                  <a:srgbClr val="FFFFFF"/>
                </a:solidFill>
                <a:latin typeface="Arial"/>
                <a:cs typeface="Arial"/>
              </a:rPr>
              <a:t>Real-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225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spc="-10" dirty="0">
                <a:solidFill>
                  <a:srgbClr val="FFFFFF"/>
                </a:solidFill>
                <a:latin typeface="Arial"/>
                <a:cs typeface="Arial"/>
              </a:rPr>
              <a:t>Trust</a:t>
            </a:r>
            <a:r>
              <a:rPr sz="225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→</a:t>
            </a:r>
            <a:r>
              <a:rPr sz="225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Electoral</a:t>
            </a:r>
            <a:r>
              <a:rPr sz="225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Legitimacy</a:t>
            </a:r>
            <a:r>
              <a:rPr sz="225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→</a:t>
            </a:r>
            <a:r>
              <a:rPr sz="225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FFFFFF"/>
                </a:solidFill>
                <a:latin typeface="Arial"/>
                <a:cs typeface="Arial"/>
              </a:rPr>
              <a:t>Democratic</a:t>
            </a:r>
            <a:r>
              <a:rPr sz="225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spc="-10" dirty="0">
                <a:solidFill>
                  <a:srgbClr val="FFFFFF"/>
                </a:solidFill>
                <a:latin typeface="Arial"/>
                <a:cs typeface="Arial"/>
              </a:rPr>
              <a:t>Stability</a:t>
            </a:r>
            <a:endParaRPr sz="2250" dirty="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001751" y="7727950"/>
            <a:ext cx="12979400" cy="1320800"/>
            <a:chOff x="1022350" y="7677150"/>
            <a:chExt cx="12979400" cy="1320800"/>
          </a:xfrm>
        </p:grpSpPr>
        <p:pic>
          <p:nvPicPr>
            <p:cNvPr id="13" name="object 13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7677150"/>
              <a:ext cx="12979400" cy="1320800"/>
            </a:xfrm>
            <a:prstGeom prst="rect">
              <a:avLst/>
            </a:prstGeom>
            <a:solidFill>
              <a:srgbClr val="FFC000">
                <a:alpha val="12000"/>
              </a:srgbClr>
            </a:solidFill>
          </p:spPr>
        </p:pic>
        <p:sp>
          <p:nvSpPr>
            <p:cNvPr id="14" name="object 14"/>
            <p:cNvSpPr/>
            <p:nvPr/>
          </p:nvSpPr>
          <p:spPr>
            <a:xfrm>
              <a:off x="1022350" y="7677150"/>
              <a:ext cx="12979400" cy="1320800"/>
            </a:xfrm>
            <a:custGeom>
              <a:avLst/>
              <a:gdLst/>
              <a:ahLst/>
              <a:cxnLst/>
              <a:rect l="l" t="t" r="r" b="b"/>
              <a:pathLst>
                <a:path w="12979400" h="13208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168400"/>
                  </a:lnTo>
                  <a:lnTo>
                    <a:pt x="7770" y="1216570"/>
                  </a:lnTo>
                  <a:lnTo>
                    <a:pt x="29408" y="1258405"/>
                  </a:lnTo>
                  <a:lnTo>
                    <a:pt x="62404" y="1291395"/>
                  </a:lnTo>
                  <a:lnTo>
                    <a:pt x="104245" y="1313030"/>
                  </a:lnTo>
                  <a:lnTo>
                    <a:pt x="152423" y="1320800"/>
                  </a:lnTo>
                  <a:lnTo>
                    <a:pt x="12826974" y="1320800"/>
                  </a:lnTo>
                  <a:lnTo>
                    <a:pt x="12875155" y="1313030"/>
                  </a:lnTo>
                  <a:lnTo>
                    <a:pt x="12884690" y="1308100"/>
                  </a:lnTo>
                  <a:lnTo>
                    <a:pt x="152421" y="1308100"/>
                  </a:lnTo>
                  <a:lnTo>
                    <a:pt x="108258" y="1300977"/>
                  </a:lnTo>
                  <a:lnTo>
                    <a:pt x="69903" y="1281145"/>
                  </a:lnTo>
                  <a:lnTo>
                    <a:pt x="39658" y="1250904"/>
                  </a:lnTo>
                  <a:lnTo>
                    <a:pt x="19823" y="1212555"/>
                  </a:lnTo>
                  <a:lnTo>
                    <a:pt x="12700" y="11684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3208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168400"/>
                  </a:lnTo>
                  <a:lnTo>
                    <a:pt x="12959576" y="1212555"/>
                  </a:lnTo>
                  <a:lnTo>
                    <a:pt x="12939740" y="1250904"/>
                  </a:lnTo>
                  <a:lnTo>
                    <a:pt x="12909493" y="1281145"/>
                  </a:lnTo>
                  <a:lnTo>
                    <a:pt x="12871137" y="1300977"/>
                  </a:lnTo>
                  <a:lnTo>
                    <a:pt x="12826974" y="1308100"/>
                  </a:lnTo>
                  <a:lnTo>
                    <a:pt x="12884690" y="1308100"/>
                  </a:lnTo>
                  <a:lnTo>
                    <a:pt x="12916997" y="1291395"/>
                  </a:lnTo>
                  <a:lnTo>
                    <a:pt x="12949992" y="1258405"/>
                  </a:lnTo>
                  <a:lnTo>
                    <a:pt x="12971629" y="1216570"/>
                  </a:lnTo>
                  <a:lnTo>
                    <a:pt x="12979400" y="11684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FFC107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822997" y="7787640"/>
            <a:ext cx="7378065" cy="895350"/>
          </a:xfrm>
          <a:prstGeom prst="rect">
            <a:avLst/>
          </a:prstGeom>
        </p:spPr>
        <p:txBody>
          <a:bodyPr vert="horz" wrap="square" lIns="0" tIns="1689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30"/>
              </a:spcBef>
            </a:pPr>
            <a:r>
              <a:rPr sz="2400" b="1" dirty="0">
                <a:solidFill>
                  <a:srgbClr val="FFECB3"/>
                </a:solidFill>
                <a:latin typeface="Arial"/>
                <a:cs typeface="Arial"/>
              </a:rPr>
              <a:t>POLITICAL</a:t>
            </a:r>
            <a:r>
              <a:rPr sz="2400" b="1" spc="-85" dirty="0">
                <a:solidFill>
                  <a:srgbClr val="FFECB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ECB3"/>
                </a:solidFill>
                <a:latin typeface="Arial"/>
                <a:cs typeface="Arial"/>
              </a:rPr>
              <a:t>WILL</a:t>
            </a:r>
            <a:r>
              <a:rPr sz="2400" b="1" spc="-80" dirty="0">
                <a:solidFill>
                  <a:srgbClr val="FFECB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ECB3"/>
                </a:solidFill>
                <a:latin typeface="Arial"/>
                <a:cs typeface="Arial"/>
              </a:rPr>
              <a:t>REDEFINED</a:t>
            </a:r>
            <a:endParaRPr sz="24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19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Commitment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pursue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reform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despite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technological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political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resistance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35000" y="2298700"/>
            <a:ext cx="7099300" cy="3492500"/>
            <a:chOff x="635000" y="2298700"/>
            <a:chExt cx="7099300" cy="3492500"/>
          </a:xfrm>
        </p:grpSpPr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5000" y="2298700"/>
              <a:ext cx="7099300" cy="3492500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022350" y="2559050"/>
              <a:ext cx="6330950" cy="2717800"/>
            </a:xfrm>
            <a:custGeom>
              <a:avLst/>
              <a:gdLst/>
              <a:ahLst/>
              <a:cxnLst/>
              <a:rect l="l" t="t" r="r" b="b"/>
              <a:pathLst>
                <a:path w="6330950" h="2717800">
                  <a:moveTo>
                    <a:pt x="6140419" y="0"/>
                  </a:moveTo>
                  <a:lnTo>
                    <a:pt x="190529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527300"/>
                  </a:lnTo>
                  <a:lnTo>
                    <a:pt x="5032" y="2570980"/>
                  </a:lnTo>
                  <a:lnTo>
                    <a:pt x="19365" y="2611077"/>
                  </a:lnTo>
                  <a:lnTo>
                    <a:pt x="41857" y="2646448"/>
                  </a:lnTo>
                  <a:lnTo>
                    <a:pt x="71363" y="2675949"/>
                  </a:lnTo>
                  <a:lnTo>
                    <a:pt x="106739" y="2698437"/>
                  </a:lnTo>
                  <a:lnTo>
                    <a:pt x="146843" y="2712768"/>
                  </a:lnTo>
                  <a:lnTo>
                    <a:pt x="190529" y="2717800"/>
                  </a:lnTo>
                  <a:lnTo>
                    <a:pt x="6140419" y="2717800"/>
                  </a:lnTo>
                  <a:lnTo>
                    <a:pt x="6184106" y="2712768"/>
                  </a:lnTo>
                  <a:lnTo>
                    <a:pt x="6224210" y="2698437"/>
                  </a:lnTo>
                  <a:lnTo>
                    <a:pt x="6259586" y="2675949"/>
                  </a:lnTo>
                  <a:lnTo>
                    <a:pt x="6289092" y="2646448"/>
                  </a:lnTo>
                  <a:lnTo>
                    <a:pt x="6311584" y="2611077"/>
                  </a:lnTo>
                  <a:lnTo>
                    <a:pt x="6325917" y="2570980"/>
                  </a:lnTo>
                  <a:lnTo>
                    <a:pt x="6330950" y="25273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4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6" y="5031"/>
                  </a:lnTo>
                  <a:lnTo>
                    <a:pt x="6140419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2350" y="2559050"/>
              <a:ext cx="6330950" cy="2717800"/>
            </a:xfrm>
            <a:custGeom>
              <a:avLst/>
              <a:gdLst/>
              <a:ahLst/>
              <a:cxnLst/>
              <a:rect l="l" t="t" r="r" b="b"/>
              <a:pathLst>
                <a:path w="6330950" h="2717800">
                  <a:moveTo>
                    <a:pt x="6140419" y="0"/>
                  </a:moveTo>
                  <a:lnTo>
                    <a:pt x="190529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527300"/>
                  </a:lnTo>
                  <a:lnTo>
                    <a:pt x="5032" y="2570980"/>
                  </a:lnTo>
                  <a:lnTo>
                    <a:pt x="19365" y="2611077"/>
                  </a:lnTo>
                  <a:lnTo>
                    <a:pt x="41857" y="2646448"/>
                  </a:lnTo>
                  <a:lnTo>
                    <a:pt x="71363" y="2675949"/>
                  </a:lnTo>
                  <a:lnTo>
                    <a:pt x="106739" y="2698437"/>
                  </a:lnTo>
                  <a:lnTo>
                    <a:pt x="146843" y="2712768"/>
                  </a:lnTo>
                  <a:lnTo>
                    <a:pt x="190529" y="2717800"/>
                  </a:lnTo>
                  <a:lnTo>
                    <a:pt x="6140419" y="2717800"/>
                  </a:lnTo>
                  <a:lnTo>
                    <a:pt x="6184106" y="2712768"/>
                  </a:lnTo>
                  <a:lnTo>
                    <a:pt x="6205566" y="2705100"/>
                  </a:lnTo>
                  <a:lnTo>
                    <a:pt x="190527" y="2705100"/>
                  </a:lnTo>
                  <a:lnTo>
                    <a:pt x="143254" y="2698748"/>
                  </a:lnTo>
                  <a:lnTo>
                    <a:pt x="100774" y="2680825"/>
                  </a:lnTo>
                  <a:lnTo>
                    <a:pt x="64784" y="2653023"/>
                  </a:lnTo>
                  <a:lnTo>
                    <a:pt x="36978" y="2617039"/>
                  </a:lnTo>
                  <a:lnTo>
                    <a:pt x="19052" y="2574566"/>
                  </a:lnTo>
                  <a:lnTo>
                    <a:pt x="12700" y="25273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6" y="12700"/>
                  </a:lnTo>
                  <a:lnTo>
                    <a:pt x="6184106" y="5031"/>
                  </a:lnTo>
                  <a:lnTo>
                    <a:pt x="6140419" y="0"/>
                  </a:lnTo>
                  <a:close/>
                </a:path>
                <a:path w="6330950" h="2717800">
                  <a:moveTo>
                    <a:pt x="6205566" y="12700"/>
                  </a:moveTo>
                  <a:lnTo>
                    <a:pt x="6140422" y="12700"/>
                  </a:lnTo>
                  <a:lnTo>
                    <a:pt x="6187695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527300"/>
                  </a:lnTo>
                  <a:lnTo>
                    <a:pt x="6311897" y="2574566"/>
                  </a:lnTo>
                  <a:lnTo>
                    <a:pt x="6293971" y="2617039"/>
                  </a:lnTo>
                  <a:lnTo>
                    <a:pt x="6266165" y="2653023"/>
                  </a:lnTo>
                  <a:lnTo>
                    <a:pt x="6230175" y="2680825"/>
                  </a:lnTo>
                  <a:lnTo>
                    <a:pt x="6187695" y="2698748"/>
                  </a:lnTo>
                  <a:lnTo>
                    <a:pt x="6140422" y="2705100"/>
                  </a:lnTo>
                  <a:lnTo>
                    <a:pt x="6205566" y="2705100"/>
                  </a:lnTo>
                  <a:lnTo>
                    <a:pt x="6259586" y="2675949"/>
                  </a:lnTo>
                  <a:lnTo>
                    <a:pt x="6289092" y="2646448"/>
                  </a:lnTo>
                  <a:lnTo>
                    <a:pt x="6311584" y="2611077"/>
                  </a:lnTo>
                  <a:lnTo>
                    <a:pt x="6325917" y="2570980"/>
                  </a:lnTo>
                  <a:lnTo>
                    <a:pt x="6330950" y="25273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4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6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404341" y="2884170"/>
            <a:ext cx="4567555" cy="15062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b="1" dirty="0">
                <a:solidFill>
                  <a:srgbClr val="E3F2FD"/>
                </a:solidFill>
                <a:latin typeface="Arial"/>
                <a:cs typeface="Arial"/>
              </a:rPr>
              <a:t>Global</a:t>
            </a:r>
            <a:r>
              <a:rPr sz="2250" b="1" spc="-12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E3F2FD"/>
                </a:solidFill>
                <a:latin typeface="Arial"/>
                <a:cs typeface="Arial"/>
              </a:rPr>
              <a:t>Democratic</a:t>
            </a:r>
            <a:r>
              <a:rPr sz="2250" b="1" spc="-114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250" b="1" spc="-10" dirty="0">
                <a:solidFill>
                  <a:srgbClr val="E3F2FD"/>
                </a:solidFill>
                <a:latin typeface="Arial"/>
                <a:cs typeface="Arial"/>
              </a:rPr>
              <a:t>Challenges</a:t>
            </a:r>
            <a:endParaRPr sz="2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1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Declining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institutional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trust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threatens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legitimacy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2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Populist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movements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challenge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accountability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34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Citizens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demand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real-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transparency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051800" y="2947670"/>
            <a:ext cx="3976370" cy="18618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b="1" dirty="0">
                <a:solidFill>
                  <a:srgbClr val="E3F2FD"/>
                </a:solidFill>
                <a:latin typeface="Arial"/>
                <a:cs typeface="Arial"/>
              </a:rPr>
              <a:t>Digital</a:t>
            </a:r>
            <a:r>
              <a:rPr sz="2250" b="1" spc="-12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250" b="1" dirty="0">
                <a:solidFill>
                  <a:srgbClr val="E3F2FD"/>
                </a:solidFill>
                <a:latin typeface="Arial"/>
                <a:cs typeface="Arial"/>
              </a:rPr>
              <a:t>Solutions</a:t>
            </a:r>
            <a:r>
              <a:rPr sz="2250" b="1" spc="-114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250" b="1" spc="-10" dirty="0">
                <a:solidFill>
                  <a:srgbClr val="E3F2FD"/>
                </a:solidFill>
                <a:latin typeface="Arial"/>
                <a:cs typeface="Arial"/>
              </a:rPr>
              <a:t>Opportunity</a:t>
            </a:r>
            <a:endParaRPr sz="2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4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Real-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disclosure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systems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09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Automated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compliance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monitoring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5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Enhanced public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access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tools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600" b="1" spc="44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Blockchain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audit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trails</a:t>
            </a:r>
            <a:endParaRPr sz="1600">
              <a:latin typeface="Arial"/>
              <a:cs typeface="Arial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555AABA-3353-997C-DDE9-56BAB9B945F5}"/>
              </a:ext>
            </a:extLst>
          </p:cNvPr>
          <p:cNvCxnSpPr>
            <a:cxnSpLocks/>
          </p:cNvCxnSpPr>
          <p:nvPr/>
        </p:nvCxnSpPr>
        <p:spPr>
          <a:xfrm>
            <a:off x="1035050" y="1885950"/>
            <a:ext cx="12649200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Title 1">
            <a:extLst>
              <a:ext uri="{FF2B5EF4-FFF2-40B4-BE49-F238E27FC236}">
                <a16:creationId xmlns:a16="http://schemas.microsoft.com/office/drawing/2014/main" id="{20FCC23D-F58D-BF2A-271C-9BE8229E3CFB}"/>
              </a:ext>
            </a:extLst>
          </p:cNvPr>
          <p:cNvSpPr txBox="1">
            <a:spLocks/>
          </p:cNvSpPr>
          <p:nvPr/>
        </p:nvSpPr>
        <p:spPr>
          <a:xfrm>
            <a:off x="1561736" y="1044563"/>
            <a:ext cx="12579713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Transparency in Democratic Context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404340" y="3557270"/>
            <a:ext cx="4135399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b="1" dirty="0">
                <a:solidFill>
                  <a:srgbClr val="E3F2FD"/>
                </a:solidFill>
                <a:latin typeface="Arial"/>
                <a:cs typeface="Arial"/>
              </a:rPr>
              <a:t>Individual</a:t>
            </a:r>
            <a:r>
              <a:rPr sz="2400" b="1" spc="-14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3F2FD"/>
                </a:solidFill>
                <a:latin typeface="Arial"/>
                <a:cs typeface="Arial"/>
              </a:rPr>
              <a:t>Factors</a:t>
            </a:r>
          </a:p>
        </p:txBody>
      </p:sp>
      <p:grpSp>
        <p:nvGrpSpPr>
          <p:cNvPr id="10" name="object 10"/>
          <p:cNvGrpSpPr/>
          <p:nvPr/>
        </p:nvGrpSpPr>
        <p:grpSpPr>
          <a:xfrm>
            <a:off x="1022350" y="3287713"/>
            <a:ext cx="12979400" cy="5359400"/>
            <a:chOff x="1022350" y="3232150"/>
            <a:chExt cx="12979400" cy="5359400"/>
          </a:xfrm>
        </p:grpSpPr>
        <p:sp>
          <p:nvSpPr>
            <p:cNvPr id="11" name="object 11"/>
            <p:cNvSpPr/>
            <p:nvPr/>
          </p:nvSpPr>
          <p:spPr>
            <a:xfrm>
              <a:off x="7670800" y="3249103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30" y="2362200"/>
                  </a:lnTo>
                  <a:lnTo>
                    <a:pt x="6140424" y="2362200"/>
                  </a:lnTo>
                  <a:lnTo>
                    <a:pt x="6184108" y="2357168"/>
                  </a:lnTo>
                  <a:lnTo>
                    <a:pt x="6224210" y="2342837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3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/>
            <p:cNvSpPr/>
            <p:nvPr/>
          </p:nvSpPr>
          <p:spPr>
            <a:xfrm>
              <a:off x="7670800" y="32321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80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30" y="2362200"/>
                  </a:lnTo>
                  <a:lnTo>
                    <a:pt x="6140424" y="2362200"/>
                  </a:lnTo>
                  <a:lnTo>
                    <a:pt x="6184108" y="2357168"/>
                  </a:lnTo>
                  <a:lnTo>
                    <a:pt x="6205567" y="2349500"/>
                  </a:lnTo>
                  <a:lnTo>
                    <a:pt x="190527" y="2349500"/>
                  </a:lnTo>
                  <a:lnTo>
                    <a:pt x="143254" y="2343148"/>
                  </a:lnTo>
                  <a:lnTo>
                    <a:pt x="100774" y="2325225"/>
                  </a:lnTo>
                  <a:lnTo>
                    <a:pt x="64784" y="2297423"/>
                  </a:lnTo>
                  <a:lnTo>
                    <a:pt x="36978" y="2261439"/>
                  </a:lnTo>
                  <a:lnTo>
                    <a:pt x="19052" y="2218966"/>
                  </a:lnTo>
                  <a:lnTo>
                    <a:pt x="12700" y="2171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7" y="12700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  <a:path w="6330950" h="2362200">
                  <a:moveTo>
                    <a:pt x="6205567" y="12700"/>
                  </a:moveTo>
                  <a:lnTo>
                    <a:pt x="6140424" y="12700"/>
                  </a:lnTo>
                  <a:lnTo>
                    <a:pt x="6187697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171700"/>
                  </a:lnTo>
                  <a:lnTo>
                    <a:pt x="6311897" y="2218966"/>
                  </a:lnTo>
                  <a:lnTo>
                    <a:pt x="6293971" y="2261439"/>
                  </a:lnTo>
                  <a:lnTo>
                    <a:pt x="6266165" y="2297423"/>
                  </a:lnTo>
                  <a:lnTo>
                    <a:pt x="6230175" y="2325225"/>
                  </a:lnTo>
                  <a:lnTo>
                    <a:pt x="6187697" y="2343148"/>
                  </a:lnTo>
                  <a:lnTo>
                    <a:pt x="6140424" y="2349500"/>
                  </a:lnTo>
                  <a:lnTo>
                    <a:pt x="6205567" y="2349500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3" y="2255477"/>
                  </a:lnTo>
                  <a:lnTo>
                    <a:pt x="6325917" y="2215380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7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22350" y="62293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19" y="0"/>
                  </a:moveTo>
                  <a:lnTo>
                    <a:pt x="190529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79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29" y="2362200"/>
                  </a:lnTo>
                  <a:lnTo>
                    <a:pt x="6140419" y="2362200"/>
                  </a:lnTo>
                  <a:lnTo>
                    <a:pt x="6184106" y="2357168"/>
                  </a:lnTo>
                  <a:lnTo>
                    <a:pt x="6224210" y="2342837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4" y="2255477"/>
                  </a:lnTo>
                  <a:lnTo>
                    <a:pt x="6325917" y="2215379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4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6" y="5031"/>
                  </a:lnTo>
                  <a:lnTo>
                    <a:pt x="6140419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22350" y="62293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19" y="0"/>
                  </a:moveTo>
                  <a:lnTo>
                    <a:pt x="190529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79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29" y="2362200"/>
                  </a:lnTo>
                  <a:lnTo>
                    <a:pt x="6140419" y="2362200"/>
                  </a:lnTo>
                  <a:lnTo>
                    <a:pt x="6184106" y="2357168"/>
                  </a:lnTo>
                  <a:lnTo>
                    <a:pt x="6205565" y="2349500"/>
                  </a:lnTo>
                  <a:lnTo>
                    <a:pt x="190527" y="2349500"/>
                  </a:lnTo>
                  <a:lnTo>
                    <a:pt x="143254" y="2343148"/>
                  </a:lnTo>
                  <a:lnTo>
                    <a:pt x="100774" y="2325225"/>
                  </a:lnTo>
                  <a:lnTo>
                    <a:pt x="64784" y="2297423"/>
                  </a:lnTo>
                  <a:lnTo>
                    <a:pt x="36978" y="2261439"/>
                  </a:lnTo>
                  <a:lnTo>
                    <a:pt x="19052" y="2218966"/>
                  </a:lnTo>
                  <a:lnTo>
                    <a:pt x="12700" y="2171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6" y="12700"/>
                  </a:lnTo>
                  <a:lnTo>
                    <a:pt x="6184106" y="5031"/>
                  </a:lnTo>
                  <a:lnTo>
                    <a:pt x="6140419" y="0"/>
                  </a:lnTo>
                  <a:close/>
                </a:path>
                <a:path w="6330950" h="2362200">
                  <a:moveTo>
                    <a:pt x="6205566" y="12700"/>
                  </a:moveTo>
                  <a:lnTo>
                    <a:pt x="6140422" y="12700"/>
                  </a:lnTo>
                  <a:lnTo>
                    <a:pt x="6187695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171700"/>
                  </a:lnTo>
                  <a:lnTo>
                    <a:pt x="6311897" y="2218966"/>
                  </a:lnTo>
                  <a:lnTo>
                    <a:pt x="6293971" y="2261439"/>
                  </a:lnTo>
                  <a:lnTo>
                    <a:pt x="6266165" y="2297423"/>
                  </a:lnTo>
                  <a:lnTo>
                    <a:pt x="6230175" y="2325225"/>
                  </a:lnTo>
                  <a:lnTo>
                    <a:pt x="6187695" y="2343148"/>
                  </a:lnTo>
                  <a:lnTo>
                    <a:pt x="6140422" y="2349500"/>
                  </a:lnTo>
                  <a:lnTo>
                    <a:pt x="6205565" y="2349500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4" y="2255477"/>
                  </a:lnTo>
                  <a:lnTo>
                    <a:pt x="6325917" y="2215379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4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6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670800" y="62293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79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30" y="2362200"/>
                  </a:lnTo>
                  <a:lnTo>
                    <a:pt x="6140424" y="2362200"/>
                  </a:lnTo>
                  <a:lnTo>
                    <a:pt x="6184108" y="2357168"/>
                  </a:lnTo>
                  <a:lnTo>
                    <a:pt x="6224210" y="2342837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3" y="2255477"/>
                  </a:lnTo>
                  <a:lnTo>
                    <a:pt x="6325917" y="2215379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</a:pathLst>
            </a:custGeom>
            <a:solidFill>
              <a:srgbClr val="FFFFFF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670800" y="6229350"/>
              <a:ext cx="6330950" cy="2362200"/>
            </a:xfrm>
            <a:custGeom>
              <a:avLst/>
              <a:gdLst/>
              <a:ahLst/>
              <a:cxnLst/>
              <a:rect l="l" t="t" r="r" b="b"/>
              <a:pathLst>
                <a:path w="6330950" h="2362200">
                  <a:moveTo>
                    <a:pt x="6140424" y="0"/>
                  </a:moveTo>
                  <a:lnTo>
                    <a:pt x="190530" y="0"/>
                  </a:lnTo>
                  <a:lnTo>
                    <a:pt x="146843" y="5031"/>
                  </a:lnTo>
                  <a:lnTo>
                    <a:pt x="106739" y="19362"/>
                  </a:lnTo>
                  <a:lnTo>
                    <a:pt x="71363" y="41850"/>
                  </a:lnTo>
                  <a:lnTo>
                    <a:pt x="41857" y="71351"/>
                  </a:lnTo>
                  <a:lnTo>
                    <a:pt x="19365" y="106722"/>
                  </a:lnTo>
                  <a:lnTo>
                    <a:pt x="5032" y="146819"/>
                  </a:lnTo>
                  <a:lnTo>
                    <a:pt x="0" y="190500"/>
                  </a:lnTo>
                  <a:lnTo>
                    <a:pt x="0" y="2171700"/>
                  </a:lnTo>
                  <a:lnTo>
                    <a:pt x="5032" y="2215379"/>
                  </a:lnTo>
                  <a:lnTo>
                    <a:pt x="19365" y="2255477"/>
                  </a:lnTo>
                  <a:lnTo>
                    <a:pt x="41857" y="2290848"/>
                  </a:lnTo>
                  <a:lnTo>
                    <a:pt x="71363" y="2320349"/>
                  </a:lnTo>
                  <a:lnTo>
                    <a:pt x="106739" y="2342837"/>
                  </a:lnTo>
                  <a:lnTo>
                    <a:pt x="146843" y="2357168"/>
                  </a:lnTo>
                  <a:lnTo>
                    <a:pt x="190530" y="2362200"/>
                  </a:lnTo>
                  <a:lnTo>
                    <a:pt x="6140424" y="2362200"/>
                  </a:lnTo>
                  <a:lnTo>
                    <a:pt x="6184108" y="2357168"/>
                  </a:lnTo>
                  <a:lnTo>
                    <a:pt x="6205567" y="2349500"/>
                  </a:lnTo>
                  <a:lnTo>
                    <a:pt x="190527" y="2349500"/>
                  </a:lnTo>
                  <a:lnTo>
                    <a:pt x="143254" y="2343148"/>
                  </a:lnTo>
                  <a:lnTo>
                    <a:pt x="100774" y="2325225"/>
                  </a:lnTo>
                  <a:lnTo>
                    <a:pt x="64784" y="2297423"/>
                  </a:lnTo>
                  <a:lnTo>
                    <a:pt x="36978" y="2261439"/>
                  </a:lnTo>
                  <a:lnTo>
                    <a:pt x="19052" y="2218966"/>
                  </a:lnTo>
                  <a:lnTo>
                    <a:pt x="12700" y="2171700"/>
                  </a:lnTo>
                  <a:lnTo>
                    <a:pt x="12700" y="190500"/>
                  </a:lnTo>
                  <a:lnTo>
                    <a:pt x="19052" y="143233"/>
                  </a:lnTo>
                  <a:lnTo>
                    <a:pt x="36978" y="100760"/>
                  </a:lnTo>
                  <a:lnTo>
                    <a:pt x="64784" y="64776"/>
                  </a:lnTo>
                  <a:lnTo>
                    <a:pt x="100774" y="36974"/>
                  </a:lnTo>
                  <a:lnTo>
                    <a:pt x="143254" y="19051"/>
                  </a:lnTo>
                  <a:lnTo>
                    <a:pt x="190527" y="12700"/>
                  </a:lnTo>
                  <a:lnTo>
                    <a:pt x="6205567" y="12700"/>
                  </a:lnTo>
                  <a:lnTo>
                    <a:pt x="6184108" y="5031"/>
                  </a:lnTo>
                  <a:lnTo>
                    <a:pt x="6140424" y="0"/>
                  </a:lnTo>
                  <a:close/>
                </a:path>
                <a:path w="6330950" h="2362200">
                  <a:moveTo>
                    <a:pt x="6205567" y="12700"/>
                  </a:moveTo>
                  <a:lnTo>
                    <a:pt x="6140424" y="12700"/>
                  </a:lnTo>
                  <a:lnTo>
                    <a:pt x="6187697" y="19051"/>
                  </a:lnTo>
                  <a:lnTo>
                    <a:pt x="6230175" y="36974"/>
                  </a:lnTo>
                  <a:lnTo>
                    <a:pt x="6266165" y="64776"/>
                  </a:lnTo>
                  <a:lnTo>
                    <a:pt x="6293971" y="100760"/>
                  </a:lnTo>
                  <a:lnTo>
                    <a:pt x="6311897" y="143233"/>
                  </a:lnTo>
                  <a:lnTo>
                    <a:pt x="6318250" y="190500"/>
                  </a:lnTo>
                  <a:lnTo>
                    <a:pt x="6318250" y="2171700"/>
                  </a:lnTo>
                  <a:lnTo>
                    <a:pt x="6311897" y="2218966"/>
                  </a:lnTo>
                  <a:lnTo>
                    <a:pt x="6293971" y="2261439"/>
                  </a:lnTo>
                  <a:lnTo>
                    <a:pt x="6266165" y="2297423"/>
                  </a:lnTo>
                  <a:lnTo>
                    <a:pt x="6230175" y="2325225"/>
                  </a:lnTo>
                  <a:lnTo>
                    <a:pt x="6187697" y="2343148"/>
                  </a:lnTo>
                  <a:lnTo>
                    <a:pt x="6140424" y="2349500"/>
                  </a:lnTo>
                  <a:lnTo>
                    <a:pt x="6205567" y="2349500"/>
                  </a:lnTo>
                  <a:lnTo>
                    <a:pt x="6259586" y="2320349"/>
                  </a:lnTo>
                  <a:lnTo>
                    <a:pt x="6289092" y="2290848"/>
                  </a:lnTo>
                  <a:lnTo>
                    <a:pt x="6311583" y="2255477"/>
                  </a:lnTo>
                  <a:lnTo>
                    <a:pt x="6325917" y="2215379"/>
                  </a:lnTo>
                  <a:lnTo>
                    <a:pt x="6330950" y="2171700"/>
                  </a:lnTo>
                  <a:lnTo>
                    <a:pt x="6330950" y="190500"/>
                  </a:lnTo>
                  <a:lnTo>
                    <a:pt x="6325917" y="146819"/>
                  </a:lnTo>
                  <a:lnTo>
                    <a:pt x="6311583" y="106722"/>
                  </a:lnTo>
                  <a:lnTo>
                    <a:pt x="6289092" y="71351"/>
                  </a:lnTo>
                  <a:lnTo>
                    <a:pt x="6259586" y="41850"/>
                  </a:lnTo>
                  <a:lnTo>
                    <a:pt x="6224210" y="19362"/>
                  </a:lnTo>
                  <a:lnTo>
                    <a:pt x="6205567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404340" y="3971290"/>
            <a:ext cx="5193309" cy="1341393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20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000" b="1" spc="434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Believe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reform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necessary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20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000" b="1" spc="42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Experience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transparency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systems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20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000" b="1" spc="45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Risk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vs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technological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benefits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051799" y="3557270"/>
            <a:ext cx="5841999" cy="172739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b="1" spc="-10" dirty="0">
                <a:solidFill>
                  <a:srgbClr val="E3F2FD"/>
                </a:solidFill>
                <a:latin typeface="Arial"/>
                <a:cs typeface="Arial"/>
              </a:rPr>
              <a:t>Organisational</a:t>
            </a:r>
            <a:r>
              <a:rPr sz="2400" b="1" spc="-6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3F2FD"/>
                </a:solidFill>
                <a:latin typeface="Arial"/>
                <a:cs typeface="Arial"/>
              </a:rPr>
              <a:t>Factors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sz="20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000" b="1" spc="44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institutional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culture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20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000" b="1" spc="38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Technical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administrative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capacity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20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000" b="1" spc="44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Inter-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agency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coordination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systems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404341" y="6554469"/>
            <a:ext cx="5618759" cy="172739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b="1" dirty="0">
                <a:solidFill>
                  <a:srgbClr val="E3F2FD"/>
                </a:solidFill>
                <a:latin typeface="Arial"/>
                <a:cs typeface="Arial"/>
              </a:rPr>
              <a:t>Relational</a:t>
            </a:r>
            <a:r>
              <a:rPr sz="2400" b="1" spc="-13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3F2FD"/>
                </a:solidFill>
                <a:latin typeface="Arial"/>
                <a:cs typeface="Arial"/>
              </a:rPr>
              <a:t>Factors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sz="20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000" b="1" spc="42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Trust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platforms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20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000" b="1" spc="434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Stakeholder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technology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networks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20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000" b="1" spc="40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Automated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information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flows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051800" y="6554469"/>
            <a:ext cx="5099050" cy="881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b="1" spc="-25" dirty="0">
                <a:solidFill>
                  <a:srgbClr val="E3F2FD"/>
                </a:solidFill>
                <a:latin typeface="Arial"/>
                <a:cs typeface="Arial"/>
              </a:rPr>
              <a:t>Technology</a:t>
            </a:r>
            <a:r>
              <a:rPr sz="2400" b="1" spc="-8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3F2FD"/>
                </a:solidFill>
                <a:latin typeface="Arial"/>
                <a:cs typeface="Arial"/>
              </a:rPr>
              <a:t>Factors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sz="20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000" b="1" spc="47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User-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friendly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interfaces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051800" y="7324090"/>
            <a:ext cx="5099050" cy="856645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20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000" b="1" spc="42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Automated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validation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systems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200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000" b="1" spc="44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Real-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processing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capabilities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EB41E14C-3DC5-D360-C3D7-652BC0E8C7AF}"/>
              </a:ext>
            </a:extLst>
          </p:cNvPr>
          <p:cNvSpPr txBox="1">
            <a:spLocks/>
          </p:cNvSpPr>
          <p:nvPr/>
        </p:nvSpPr>
        <p:spPr>
          <a:xfrm>
            <a:off x="1022350" y="1044563"/>
            <a:ext cx="13119099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4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Political Will Framework for Digital Implementation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CCBA58F-801D-E3EE-5A6D-91614E87AB5D}"/>
              </a:ext>
            </a:extLst>
          </p:cNvPr>
          <p:cNvCxnSpPr>
            <a:cxnSpLocks/>
          </p:cNvCxnSpPr>
          <p:nvPr/>
        </p:nvCxnSpPr>
        <p:spPr>
          <a:xfrm>
            <a:off x="730250" y="1962150"/>
            <a:ext cx="13483449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object 5">
            <a:extLst>
              <a:ext uri="{FF2B5EF4-FFF2-40B4-BE49-F238E27FC236}">
                <a16:creationId xmlns:a16="http://schemas.microsoft.com/office/drawing/2014/main" id="{44932CD9-8E9B-4C71-1848-91626B04FA6F}"/>
              </a:ext>
            </a:extLst>
          </p:cNvPr>
          <p:cNvSpPr/>
          <p:nvPr/>
        </p:nvSpPr>
        <p:spPr>
          <a:xfrm>
            <a:off x="374650" y="432801"/>
            <a:ext cx="14274800" cy="9606549"/>
          </a:xfrm>
          <a:custGeom>
            <a:avLst/>
            <a:gdLst/>
            <a:ahLst/>
            <a:cxnLst/>
            <a:rect l="l" t="t" r="r" b="b"/>
            <a:pathLst>
              <a:path w="14274800" h="7391400">
                <a:moveTo>
                  <a:pt x="14020761" y="0"/>
                </a:moveTo>
                <a:lnTo>
                  <a:pt x="254035" y="0"/>
                </a:lnTo>
                <a:lnTo>
                  <a:pt x="208372" y="4090"/>
                </a:lnTo>
                <a:lnTo>
                  <a:pt x="165394" y="15882"/>
                </a:lnTo>
                <a:lnTo>
                  <a:pt x="125818" y="34660"/>
                </a:lnTo>
                <a:lnTo>
                  <a:pt x="90363" y="59706"/>
                </a:lnTo>
                <a:lnTo>
                  <a:pt x="59745" y="90304"/>
                </a:lnTo>
                <a:lnTo>
                  <a:pt x="34683" y="125736"/>
                </a:lnTo>
                <a:lnTo>
                  <a:pt x="15893" y="165286"/>
                </a:lnTo>
                <a:lnTo>
                  <a:pt x="4092" y="208236"/>
                </a:lnTo>
                <a:lnTo>
                  <a:pt x="0" y="253876"/>
                </a:lnTo>
                <a:lnTo>
                  <a:pt x="0" y="7137529"/>
                </a:lnTo>
                <a:lnTo>
                  <a:pt x="4092" y="7183163"/>
                </a:lnTo>
                <a:lnTo>
                  <a:pt x="15893" y="7226113"/>
                </a:lnTo>
                <a:lnTo>
                  <a:pt x="34683" y="7265663"/>
                </a:lnTo>
                <a:lnTo>
                  <a:pt x="59745" y="7301095"/>
                </a:lnTo>
                <a:lnTo>
                  <a:pt x="90363" y="7331693"/>
                </a:lnTo>
                <a:lnTo>
                  <a:pt x="125818" y="7356739"/>
                </a:lnTo>
                <a:lnTo>
                  <a:pt x="165394" y="7375517"/>
                </a:lnTo>
                <a:lnTo>
                  <a:pt x="208372" y="7387309"/>
                </a:lnTo>
                <a:lnTo>
                  <a:pt x="254035" y="7391400"/>
                </a:lnTo>
                <a:lnTo>
                  <a:pt x="14020761" y="7391400"/>
                </a:lnTo>
                <a:lnTo>
                  <a:pt x="14066424" y="7387309"/>
                </a:lnTo>
                <a:lnTo>
                  <a:pt x="14097802" y="7378700"/>
                </a:lnTo>
                <a:lnTo>
                  <a:pt x="254033" y="7378700"/>
                </a:lnTo>
                <a:lnTo>
                  <a:pt x="205396" y="7373800"/>
                </a:lnTo>
                <a:lnTo>
                  <a:pt x="160095" y="7359747"/>
                </a:lnTo>
                <a:lnTo>
                  <a:pt x="119101" y="7337510"/>
                </a:lnTo>
                <a:lnTo>
                  <a:pt x="83384" y="7308061"/>
                </a:lnTo>
                <a:lnTo>
                  <a:pt x="53915" y="7272367"/>
                </a:lnTo>
                <a:lnTo>
                  <a:pt x="31665" y="7231400"/>
                </a:lnTo>
                <a:lnTo>
                  <a:pt x="17603" y="7186128"/>
                </a:lnTo>
                <a:lnTo>
                  <a:pt x="12700" y="7137529"/>
                </a:lnTo>
                <a:lnTo>
                  <a:pt x="12700" y="253876"/>
                </a:lnTo>
                <a:lnTo>
                  <a:pt x="17603" y="205271"/>
                </a:lnTo>
                <a:lnTo>
                  <a:pt x="31665" y="159999"/>
                </a:lnTo>
                <a:lnTo>
                  <a:pt x="53915" y="119032"/>
                </a:lnTo>
                <a:lnTo>
                  <a:pt x="83384" y="83338"/>
                </a:lnTo>
                <a:lnTo>
                  <a:pt x="119101" y="53889"/>
                </a:lnTo>
                <a:lnTo>
                  <a:pt x="160095" y="31652"/>
                </a:lnTo>
                <a:lnTo>
                  <a:pt x="205396" y="17599"/>
                </a:lnTo>
                <a:lnTo>
                  <a:pt x="254033" y="12700"/>
                </a:lnTo>
                <a:lnTo>
                  <a:pt x="14097802" y="12700"/>
                </a:lnTo>
                <a:lnTo>
                  <a:pt x="14066424" y="4090"/>
                </a:lnTo>
                <a:lnTo>
                  <a:pt x="14020761" y="0"/>
                </a:lnTo>
                <a:close/>
              </a:path>
              <a:path w="14274800" h="7391400">
                <a:moveTo>
                  <a:pt x="14097802" y="12700"/>
                </a:moveTo>
                <a:lnTo>
                  <a:pt x="14020761" y="12700"/>
                </a:lnTo>
                <a:lnTo>
                  <a:pt x="14069399" y="17599"/>
                </a:lnTo>
                <a:lnTo>
                  <a:pt x="14114701" y="31652"/>
                </a:lnTo>
                <a:lnTo>
                  <a:pt x="14155695" y="53889"/>
                </a:lnTo>
                <a:lnTo>
                  <a:pt x="14191413" y="83338"/>
                </a:lnTo>
                <a:lnTo>
                  <a:pt x="14220883" y="119032"/>
                </a:lnTo>
                <a:lnTo>
                  <a:pt x="14243134" y="159999"/>
                </a:lnTo>
                <a:lnTo>
                  <a:pt x="14257196" y="205271"/>
                </a:lnTo>
                <a:lnTo>
                  <a:pt x="14262100" y="253876"/>
                </a:lnTo>
                <a:lnTo>
                  <a:pt x="14262099" y="7137529"/>
                </a:lnTo>
                <a:lnTo>
                  <a:pt x="14257196" y="7186128"/>
                </a:lnTo>
                <a:lnTo>
                  <a:pt x="14243134" y="7231400"/>
                </a:lnTo>
                <a:lnTo>
                  <a:pt x="14220883" y="7272367"/>
                </a:lnTo>
                <a:lnTo>
                  <a:pt x="14191413" y="7308061"/>
                </a:lnTo>
                <a:lnTo>
                  <a:pt x="14155695" y="7337510"/>
                </a:lnTo>
                <a:lnTo>
                  <a:pt x="14114701" y="7359747"/>
                </a:lnTo>
                <a:lnTo>
                  <a:pt x="14069399" y="7373800"/>
                </a:lnTo>
                <a:lnTo>
                  <a:pt x="14020761" y="7378700"/>
                </a:lnTo>
                <a:lnTo>
                  <a:pt x="14097802" y="7378700"/>
                </a:lnTo>
                <a:lnTo>
                  <a:pt x="14148977" y="7356739"/>
                </a:lnTo>
                <a:lnTo>
                  <a:pt x="14184433" y="7331693"/>
                </a:lnTo>
                <a:lnTo>
                  <a:pt x="14215051" y="7301095"/>
                </a:lnTo>
                <a:lnTo>
                  <a:pt x="14240115" y="7265663"/>
                </a:lnTo>
                <a:lnTo>
                  <a:pt x="14258906" y="7226113"/>
                </a:lnTo>
                <a:lnTo>
                  <a:pt x="14270706" y="7183163"/>
                </a:lnTo>
                <a:lnTo>
                  <a:pt x="14274800" y="7137529"/>
                </a:lnTo>
                <a:lnTo>
                  <a:pt x="14274800" y="253876"/>
                </a:lnTo>
                <a:lnTo>
                  <a:pt x="14270706" y="208236"/>
                </a:lnTo>
                <a:lnTo>
                  <a:pt x="14258906" y="165286"/>
                </a:lnTo>
                <a:lnTo>
                  <a:pt x="14240115" y="125736"/>
                </a:lnTo>
                <a:lnTo>
                  <a:pt x="14215051" y="90304"/>
                </a:lnTo>
                <a:lnTo>
                  <a:pt x="14184433" y="59706"/>
                </a:lnTo>
                <a:lnTo>
                  <a:pt x="14148977" y="34660"/>
                </a:lnTo>
                <a:lnTo>
                  <a:pt x="14109402" y="15882"/>
                </a:lnTo>
                <a:lnTo>
                  <a:pt x="14097802" y="12700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1">
            <a:extLst>
              <a:ext uri="{FF2B5EF4-FFF2-40B4-BE49-F238E27FC236}">
                <a16:creationId xmlns:a16="http://schemas.microsoft.com/office/drawing/2014/main" id="{3EF668A0-8E3C-B6C7-58D8-A1C2253DCCF7}"/>
              </a:ext>
            </a:extLst>
          </p:cNvPr>
          <p:cNvSpPr/>
          <p:nvPr/>
        </p:nvSpPr>
        <p:spPr>
          <a:xfrm>
            <a:off x="882650" y="3287713"/>
            <a:ext cx="6330950" cy="2362200"/>
          </a:xfrm>
          <a:custGeom>
            <a:avLst/>
            <a:gdLst/>
            <a:ahLst/>
            <a:cxnLst/>
            <a:rect l="l" t="t" r="r" b="b"/>
            <a:pathLst>
              <a:path w="6330950" h="2362200">
                <a:moveTo>
                  <a:pt x="6140424" y="0"/>
                </a:moveTo>
                <a:lnTo>
                  <a:pt x="190530" y="0"/>
                </a:lnTo>
                <a:lnTo>
                  <a:pt x="146843" y="5031"/>
                </a:lnTo>
                <a:lnTo>
                  <a:pt x="106739" y="19362"/>
                </a:lnTo>
                <a:lnTo>
                  <a:pt x="71363" y="41850"/>
                </a:lnTo>
                <a:lnTo>
                  <a:pt x="41857" y="71351"/>
                </a:lnTo>
                <a:lnTo>
                  <a:pt x="19365" y="106722"/>
                </a:lnTo>
                <a:lnTo>
                  <a:pt x="5032" y="146819"/>
                </a:lnTo>
                <a:lnTo>
                  <a:pt x="0" y="190500"/>
                </a:lnTo>
                <a:lnTo>
                  <a:pt x="0" y="2171700"/>
                </a:lnTo>
                <a:lnTo>
                  <a:pt x="5032" y="2215380"/>
                </a:lnTo>
                <a:lnTo>
                  <a:pt x="19365" y="2255477"/>
                </a:lnTo>
                <a:lnTo>
                  <a:pt x="41857" y="2290848"/>
                </a:lnTo>
                <a:lnTo>
                  <a:pt x="71363" y="2320349"/>
                </a:lnTo>
                <a:lnTo>
                  <a:pt x="106739" y="2342837"/>
                </a:lnTo>
                <a:lnTo>
                  <a:pt x="146843" y="2357168"/>
                </a:lnTo>
                <a:lnTo>
                  <a:pt x="190530" y="2362200"/>
                </a:lnTo>
                <a:lnTo>
                  <a:pt x="6140424" y="2362200"/>
                </a:lnTo>
                <a:lnTo>
                  <a:pt x="6184108" y="2357168"/>
                </a:lnTo>
                <a:lnTo>
                  <a:pt x="6224210" y="2342837"/>
                </a:lnTo>
                <a:lnTo>
                  <a:pt x="6259586" y="2320349"/>
                </a:lnTo>
                <a:lnTo>
                  <a:pt x="6289092" y="2290848"/>
                </a:lnTo>
                <a:lnTo>
                  <a:pt x="6311583" y="2255477"/>
                </a:lnTo>
                <a:lnTo>
                  <a:pt x="6325917" y="2215380"/>
                </a:lnTo>
                <a:lnTo>
                  <a:pt x="6330950" y="2171700"/>
                </a:lnTo>
                <a:lnTo>
                  <a:pt x="6330950" y="190500"/>
                </a:lnTo>
                <a:lnTo>
                  <a:pt x="6325917" y="146819"/>
                </a:lnTo>
                <a:lnTo>
                  <a:pt x="6311583" y="106722"/>
                </a:lnTo>
                <a:lnTo>
                  <a:pt x="6289092" y="71351"/>
                </a:lnTo>
                <a:lnTo>
                  <a:pt x="6259586" y="41850"/>
                </a:lnTo>
                <a:lnTo>
                  <a:pt x="6224210" y="19362"/>
                </a:lnTo>
                <a:lnTo>
                  <a:pt x="6184108" y="5031"/>
                </a:lnTo>
                <a:lnTo>
                  <a:pt x="6140424" y="0"/>
                </a:lnTo>
                <a:close/>
              </a:path>
            </a:pathLst>
          </a:custGeom>
          <a:solidFill>
            <a:srgbClr val="FFFFFF">
              <a:alpha val="14898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74650" y="436420"/>
            <a:ext cx="14274800" cy="10364930"/>
            <a:chOff x="374650" y="412750"/>
            <a:chExt cx="14274800" cy="9952201"/>
          </a:xfrm>
        </p:grpSpPr>
        <p:sp>
          <p:nvSpPr>
            <p:cNvPr id="5" name="object 5"/>
            <p:cNvSpPr/>
            <p:nvPr/>
          </p:nvSpPr>
          <p:spPr>
            <a:xfrm>
              <a:off x="374650" y="412750"/>
              <a:ext cx="14274800" cy="9952201"/>
            </a:xfrm>
            <a:custGeom>
              <a:avLst/>
              <a:gdLst/>
              <a:ahLst/>
              <a:cxnLst/>
              <a:rect l="l" t="t" r="r" b="b"/>
              <a:pathLst>
                <a:path w="14274800" h="7391400">
                  <a:moveTo>
                    <a:pt x="14020761" y="0"/>
                  </a:moveTo>
                  <a:lnTo>
                    <a:pt x="254035" y="0"/>
                  </a:lnTo>
                  <a:lnTo>
                    <a:pt x="208372" y="4090"/>
                  </a:lnTo>
                  <a:lnTo>
                    <a:pt x="165394" y="15882"/>
                  </a:lnTo>
                  <a:lnTo>
                    <a:pt x="125818" y="34660"/>
                  </a:lnTo>
                  <a:lnTo>
                    <a:pt x="90363" y="59706"/>
                  </a:lnTo>
                  <a:lnTo>
                    <a:pt x="59745" y="90304"/>
                  </a:lnTo>
                  <a:lnTo>
                    <a:pt x="34683" y="125736"/>
                  </a:lnTo>
                  <a:lnTo>
                    <a:pt x="15893" y="165286"/>
                  </a:lnTo>
                  <a:lnTo>
                    <a:pt x="4092" y="208236"/>
                  </a:lnTo>
                  <a:lnTo>
                    <a:pt x="0" y="253876"/>
                  </a:lnTo>
                  <a:lnTo>
                    <a:pt x="0" y="7137529"/>
                  </a:lnTo>
                  <a:lnTo>
                    <a:pt x="4092" y="7183163"/>
                  </a:lnTo>
                  <a:lnTo>
                    <a:pt x="15893" y="7226113"/>
                  </a:lnTo>
                  <a:lnTo>
                    <a:pt x="34683" y="7265663"/>
                  </a:lnTo>
                  <a:lnTo>
                    <a:pt x="59745" y="7301095"/>
                  </a:lnTo>
                  <a:lnTo>
                    <a:pt x="90363" y="7331693"/>
                  </a:lnTo>
                  <a:lnTo>
                    <a:pt x="125818" y="7356739"/>
                  </a:lnTo>
                  <a:lnTo>
                    <a:pt x="165394" y="7375517"/>
                  </a:lnTo>
                  <a:lnTo>
                    <a:pt x="208372" y="7387309"/>
                  </a:lnTo>
                  <a:lnTo>
                    <a:pt x="254035" y="7391400"/>
                  </a:lnTo>
                  <a:lnTo>
                    <a:pt x="14020761" y="7391400"/>
                  </a:lnTo>
                  <a:lnTo>
                    <a:pt x="14066424" y="7387309"/>
                  </a:lnTo>
                  <a:lnTo>
                    <a:pt x="14097802" y="7378700"/>
                  </a:lnTo>
                  <a:lnTo>
                    <a:pt x="254033" y="7378700"/>
                  </a:lnTo>
                  <a:lnTo>
                    <a:pt x="205396" y="7373800"/>
                  </a:lnTo>
                  <a:lnTo>
                    <a:pt x="160095" y="7359747"/>
                  </a:lnTo>
                  <a:lnTo>
                    <a:pt x="119101" y="7337510"/>
                  </a:lnTo>
                  <a:lnTo>
                    <a:pt x="83384" y="7308061"/>
                  </a:lnTo>
                  <a:lnTo>
                    <a:pt x="53915" y="7272367"/>
                  </a:lnTo>
                  <a:lnTo>
                    <a:pt x="31665" y="7231400"/>
                  </a:lnTo>
                  <a:lnTo>
                    <a:pt x="17603" y="7186128"/>
                  </a:lnTo>
                  <a:lnTo>
                    <a:pt x="12700" y="7137529"/>
                  </a:lnTo>
                  <a:lnTo>
                    <a:pt x="12700" y="253876"/>
                  </a:lnTo>
                  <a:lnTo>
                    <a:pt x="17603" y="205271"/>
                  </a:lnTo>
                  <a:lnTo>
                    <a:pt x="31665" y="159999"/>
                  </a:lnTo>
                  <a:lnTo>
                    <a:pt x="53915" y="119032"/>
                  </a:lnTo>
                  <a:lnTo>
                    <a:pt x="83384" y="83338"/>
                  </a:lnTo>
                  <a:lnTo>
                    <a:pt x="119101" y="53889"/>
                  </a:lnTo>
                  <a:lnTo>
                    <a:pt x="160095" y="31652"/>
                  </a:lnTo>
                  <a:lnTo>
                    <a:pt x="205396" y="17599"/>
                  </a:lnTo>
                  <a:lnTo>
                    <a:pt x="254033" y="12700"/>
                  </a:lnTo>
                  <a:lnTo>
                    <a:pt x="14097802" y="12700"/>
                  </a:lnTo>
                  <a:lnTo>
                    <a:pt x="14066424" y="4090"/>
                  </a:lnTo>
                  <a:lnTo>
                    <a:pt x="14020761" y="0"/>
                  </a:lnTo>
                  <a:close/>
                </a:path>
                <a:path w="14274800" h="7391400">
                  <a:moveTo>
                    <a:pt x="14097802" y="12700"/>
                  </a:moveTo>
                  <a:lnTo>
                    <a:pt x="14020761" y="12700"/>
                  </a:lnTo>
                  <a:lnTo>
                    <a:pt x="14069399" y="17599"/>
                  </a:lnTo>
                  <a:lnTo>
                    <a:pt x="14114701" y="31652"/>
                  </a:lnTo>
                  <a:lnTo>
                    <a:pt x="14155695" y="53889"/>
                  </a:lnTo>
                  <a:lnTo>
                    <a:pt x="14191413" y="83338"/>
                  </a:lnTo>
                  <a:lnTo>
                    <a:pt x="14220883" y="119032"/>
                  </a:lnTo>
                  <a:lnTo>
                    <a:pt x="14243134" y="159999"/>
                  </a:lnTo>
                  <a:lnTo>
                    <a:pt x="14257196" y="205271"/>
                  </a:lnTo>
                  <a:lnTo>
                    <a:pt x="14262100" y="253876"/>
                  </a:lnTo>
                  <a:lnTo>
                    <a:pt x="14262099" y="7137529"/>
                  </a:lnTo>
                  <a:lnTo>
                    <a:pt x="14257196" y="7186128"/>
                  </a:lnTo>
                  <a:lnTo>
                    <a:pt x="14243134" y="7231400"/>
                  </a:lnTo>
                  <a:lnTo>
                    <a:pt x="14220883" y="7272367"/>
                  </a:lnTo>
                  <a:lnTo>
                    <a:pt x="14191413" y="7308061"/>
                  </a:lnTo>
                  <a:lnTo>
                    <a:pt x="14155695" y="7337510"/>
                  </a:lnTo>
                  <a:lnTo>
                    <a:pt x="14114701" y="7359747"/>
                  </a:lnTo>
                  <a:lnTo>
                    <a:pt x="14069399" y="7373800"/>
                  </a:lnTo>
                  <a:lnTo>
                    <a:pt x="14020761" y="7378700"/>
                  </a:lnTo>
                  <a:lnTo>
                    <a:pt x="14097802" y="7378700"/>
                  </a:lnTo>
                  <a:lnTo>
                    <a:pt x="14148977" y="7356739"/>
                  </a:lnTo>
                  <a:lnTo>
                    <a:pt x="14184433" y="7331693"/>
                  </a:lnTo>
                  <a:lnTo>
                    <a:pt x="14215051" y="7301095"/>
                  </a:lnTo>
                  <a:lnTo>
                    <a:pt x="14240115" y="7265663"/>
                  </a:lnTo>
                  <a:lnTo>
                    <a:pt x="14258906" y="7226113"/>
                  </a:lnTo>
                  <a:lnTo>
                    <a:pt x="14270706" y="7183163"/>
                  </a:lnTo>
                  <a:lnTo>
                    <a:pt x="14274800" y="7137529"/>
                  </a:lnTo>
                  <a:lnTo>
                    <a:pt x="14274800" y="253876"/>
                  </a:lnTo>
                  <a:lnTo>
                    <a:pt x="14270706" y="208236"/>
                  </a:lnTo>
                  <a:lnTo>
                    <a:pt x="14258906" y="165286"/>
                  </a:lnTo>
                  <a:lnTo>
                    <a:pt x="14240115" y="125736"/>
                  </a:lnTo>
                  <a:lnTo>
                    <a:pt x="14215051" y="90304"/>
                  </a:lnTo>
                  <a:lnTo>
                    <a:pt x="14184433" y="59706"/>
                  </a:lnTo>
                  <a:lnTo>
                    <a:pt x="14148977" y="34660"/>
                  </a:lnTo>
                  <a:lnTo>
                    <a:pt x="14109402" y="15882"/>
                  </a:lnTo>
                  <a:lnTo>
                    <a:pt x="14097802" y="127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2559050"/>
              <a:ext cx="12979400" cy="15748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022350" y="2559050"/>
              <a:ext cx="12979400" cy="1574800"/>
            </a:xfrm>
            <a:custGeom>
              <a:avLst/>
              <a:gdLst/>
              <a:ahLst/>
              <a:cxnLst/>
              <a:rect l="l" t="t" r="r" b="b"/>
              <a:pathLst>
                <a:path w="12979400" h="15748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422400"/>
                  </a:lnTo>
                  <a:lnTo>
                    <a:pt x="7770" y="1470570"/>
                  </a:lnTo>
                  <a:lnTo>
                    <a:pt x="29408" y="1512405"/>
                  </a:lnTo>
                  <a:lnTo>
                    <a:pt x="62404" y="1545395"/>
                  </a:lnTo>
                  <a:lnTo>
                    <a:pt x="104245" y="1567030"/>
                  </a:lnTo>
                  <a:lnTo>
                    <a:pt x="152423" y="1574800"/>
                  </a:lnTo>
                  <a:lnTo>
                    <a:pt x="12826974" y="1574800"/>
                  </a:lnTo>
                  <a:lnTo>
                    <a:pt x="12875155" y="1567030"/>
                  </a:lnTo>
                  <a:lnTo>
                    <a:pt x="12884690" y="1562100"/>
                  </a:lnTo>
                  <a:lnTo>
                    <a:pt x="152421" y="1562100"/>
                  </a:lnTo>
                  <a:lnTo>
                    <a:pt x="108258" y="1554977"/>
                  </a:lnTo>
                  <a:lnTo>
                    <a:pt x="69903" y="1535145"/>
                  </a:lnTo>
                  <a:lnTo>
                    <a:pt x="39658" y="1504904"/>
                  </a:lnTo>
                  <a:lnTo>
                    <a:pt x="19823" y="1466555"/>
                  </a:lnTo>
                  <a:lnTo>
                    <a:pt x="12700" y="14224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5748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422400"/>
                  </a:lnTo>
                  <a:lnTo>
                    <a:pt x="12959576" y="1466555"/>
                  </a:lnTo>
                  <a:lnTo>
                    <a:pt x="12939740" y="1504904"/>
                  </a:lnTo>
                  <a:lnTo>
                    <a:pt x="12909493" y="1535145"/>
                  </a:lnTo>
                  <a:lnTo>
                    <a:pt x="12871137" y="1554977"/>
                  </a:lnTo>
                  <a:lnTo>
                    <a:pt x="12826974" y="1562100"/>
                  </a:lnTo>
                  <a:lnTo>
                    <a:pt x="12884690" y="1562100"/>
                  </a:lnTo>
                  <a:lnTo>
                    <a:pt x="12916997" y="1545395"/>
                  </a:lnTo>
                  <a:lnTo>
                    <a:pt x="12949992" y="1512405"/>
                  </a:lnTo>
                  <a:lnTo>
                    <a:pt x="12971629" y="1470570"/>
                  </a:lnTo>
                  <a:lnTo>
                    <a:pt x="12979400" y="14224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64B5F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251941" y="2800350"/>
            <a:ext cx="12660909" cy="1360629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Real-Time</a:t>
            </a:r>
            <a:r>
              <a:rPr sz="2800" b="1" spc="5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Disclosure</a:t>
            </a:r>
            <a:r>
              <a:rPr sz="2800" b="1" spc="6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64B5F6"/>
                </a:solidFill>
                <a:latin typeface="Arial"/>
                <a:cs typeface="Arial"/>
              </a:rPr>
              <a:t>Systems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Estonia's</a:t>
            </a:r>
            <a:r>
              <a:rPr sz="2000" b="1" spc="-2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X-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Road</a:t>
            </a:r>
            <a:r>
              <a:rPr sz="2000" b="1" spc="-2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Platform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Distributed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exchange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connecting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government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databases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real-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verification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000" spc="-20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blockchain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audit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trails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22350" y="4641850"/>
            <a:ext cx="12979400" cy="1574800"/>
            <a:chOff x="1022350" y="4641850"/>
            <a:chExt cx="12979400" cy="1574800"/>
          </a:xfrm>
        </p:grpSpPr>
        <p:pic>
          <p:nvPicPr>
            <p:cNvPr id="11" name="object 11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4641850"/>
              <a:ext cx="12979400" cy="15748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022350" y="4641850"/>
              <a:ext cx="12979400" cy="1574800"/>
            </a:xfrm>
            <a:custGeom>
              <a:avLst/>
              <a:gdLst/>
              <a:ahLst/>
              <a:cxnLst/>
              <a:rect l="l" t="t" r="r" b="b"/>
              <a:pathLst>
                <a:path w="12979400" h="15748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422400"/>
                  </a:lnTo>
                  <a:lnTo>
                    <a:pt x="7770" y="1470570"/>
                  </a:lnTo>
                  <a:lnTo>
                    <a:pt x="29408" y="1512405"/>
                  </a:lnTo>
                  <a:lnTo>
                    <a:pt x="62404" y="1545395"/>
                  </a:lnTo>
                  <a:lnTo>
                    <a:pt x="104245" y="1567030"/>
                  </a:lnTo>
                  <a:lnTo>
                    <a:pt x="152423" y="1574800"/>
                  </a:lnTo>
                  <a:lnTo>
                    <a:pt x="12826974" y="1574800"/>
                  </a:lnTo>
                  <a:lnTo>
                    <a:pt x="12875155" y="1567030"/>
                  </a:lnTo>
                  <a:lnTo>
                    <a:pt x="12884690" y="1562100"/>
                  </a:lnTo>
                  <a:lnTo>
                    <a:pt x="152421" y="1562100"/>
                  </a:lnTo>
                  <a:lnTo>
                    <a:pt x="108258" y="1554977"/>
                  </a:lnTo>
                  <a:lnTo>
                    <a:pt x="69903" y="1535145"/>
                  </a:lnTo>
                  <a:lnTo>
                    <a:pt x="39658" y="1504904"/>
                  </a:lnTo>
                  <a:lnTo>
                    <a:pt x="19823" y="1466555"/>
                  </a:lnTo>
                  <a:lnTo>
                    <a:pt x="12700" y="14224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5748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422400"/>
                  </a:lnTo>
                  <a:lnTo>
                    <a:pt x="12959576" y="1466555"/>
                  </a:lnTo>
                  <a:lnTo>
                    <a:pt x="12939740" y="1504904"/>
                  </a:lnTo>
                  <a:lnTo>
                    <a:pt x="12909493" y="1535145"/>
                  </a:lnTo>
                  <a:lnTo>
                    <a:pt x="12871137" y="1554977"/>
                  </a:lnTo>
                  <a:lnTo>
                    <a:pt x="12826974" y="1562100"/>
                  </a:lnTo>
                  <a:lnTo>
                    <a:pt x="12884690" y="1562100"/>
                  </a:lnTo>
                  <a:lnTo>
                    <a:pt x="12916997" y="1545395"/>
                  </a:lnTo>
                  <a:lnTo>
                    <a:pt x="12949992" y="1512405"/>
                  </a:lnTo>
                  <a:lnTo>
                    <a:pt x="12971629" y="1470570"/>
                  </a:lnTo>
                  <a:lnTo>
                    <a:pt x="12979400" y="14224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64B5F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340841" y="4716321"/>
            <a:ext cx="12660908" cy="1360629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Mobile</a:t>
            </a:r>
            <a:r>
              <a:rPr sz="2800" b="1" spc="4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Reporting</a:t>
            </a:r>
            <a:r>
              <a:rPr sz="2800" b="1" spc="5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64B5F6"/>
                </a:solidFill>
                <a:latin typeface="Arial"/>
                <a:cs typeface="Arial"/>
              </a:rPr>
              <a:t>Applications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Brazil's</a:t>
            </a:r>
            <a:r>
              <a:rPr sz="2000" b="1" spc="-4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DivulgaCand</a:t>
            </a:r>
            <a:r>
              <a:rPr sz="2000" b="1" spc="-4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E3F2FD"/>
                </a:solidFill>
                <a:latin typeface="Arial"/>
                <a:cs typeface="Arial"/>
              </a:rPr>
              <a:t>App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OCR-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enabled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smartphone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photography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automatic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extraction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database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integration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22350" y="6724650"/>
            <a:ext cx="12979400" cy="1574800"/>
            <a:chOff x="1022350" y="6724650"/>
            <a:chExt cx="12979400" cy="1574800"/>
          </a:xfrm>
        </p:grpSpPr>
        <p:pic>
          <p:nvPicPr>
            <p:cNvPr id="15" name="object 15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6724650"/>
              <a:ext cx="12979400" cy="157480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022350" y="6724650"/>
              <a:ext cx="12979400" cy="1574800"/>
            </a:xfrm>
            <a:custGeom>
              <a:avLst/>
              <a:gdLst/>
              <a:ahLst/>
              <a:cxnLst/>
              <a:rect l="l" t="t" r="r" b="b"/>
              <a:pathLst>
                <a:path w="12979400" h="15748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422400"/>
                  </a:lnTo>
                  <a:lnTo>
                    <a:pt x="7770" y="1470570"/>
                  </a:lnTo>
                  <a:lnTo>
                    <a:pt x="29408" y="1512405"/>
                  </a:lnTo>
                  <a:lnTo>
                    <a:pt x="62404" y="1545395"/>
                  </a:lnTo>
                  <a:lnTo>
                    <a:pt x="104245" y="1567030"/>
                  </a:lnTo>
                  <a:lnTo>
                    <a:pt x="152423" y="1574800"/>
                  </a:lnTo>
                  <a:lnTo>
                    <a:pt x="12826974" y="1574800"/>
                  </a:lnTo>
                  <a:lnTo>
                    <a:pt x="12875155" y="1567030"/>
                  </a:lnTo>
                  <a:lnTo>
                    <a:pt x="12884690" y="1562100"/>
                  </a:lnTo>
                  <a:lnTo>
                    <a:pt x="152421" y="1562100"/>
                  </a:lnTo>
                  <a:lnTo>
                    <a:pt x="108258" y="1554977"/>
                  </a:lnTo>
                  <a:lnTo>
                    <a:pt x="69903" y="1535145"/>
                  </a:lnTo>
                  <a:lnTo>
                    <a:pt x="39658" y="1504904"/>
                  </a:lnTo>
                  <a:lnTo>
                    <a:pt x="19823" y="1466555"/>
                  </a:lnTo>
                  <a:lnTo>
                    <a:pt x="12700" y="14224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5748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422400"/>
                  </a:lnTo>
                  <a:lnTo>
                    <a:pt x="12959576" y="1466555"/>
                  </a:lnTo>
                  <a:lnTo>
                    <a:pt x="12939740" y="1504904"/>
                  </a:lnTo>
                  <a:lnTo>
                    <a:pt x="12909493" y="1535145"/>
                  </a:lnTo>
                  <a:lnTo>
                    <a:pt x="12871137" y="1554977"/>
                  </a:lnTo>
                  <a:lnTo>
                    <a:pt x="12826974" y="1562100"/>
                  </a:lnTo>
                  <a:lnTo>
                    <a:pt x="12884690" y="1562100"/>
                  </a:lnTo>
                  <a:lnTo>
                    <a:pt x="12916997" y="1545395"/>
                  </a:lnTo>
                  <a:lnTo>
                    <a:pt x="12949992" y="1512405"/>
                  </a:lnTo>
                  <a:lnTo>
                    <a:pt x="12971629" y="1470570"/>
                  </a:lnTo>
                  <a:lnTo>
                    <a:pt x="12979400" y="14224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64B5F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340840" y="6773721"/>
            <a:ext cx="12660909" cy="1360629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Integrated</a:t>
            </a:r>
            <a:r>
              <a:rPr sz="2800" b="1" spc="7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Compliance</a:t>
            </a:r>
            <a:r>
              <a:rPr sz="2800" b="1" spc="80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64B5F6"/>
                </a:solidFill>
                <a:latin typeface="Arial"/>
                <a:cs typeface="Arial"/>
              </a:rPr>
              <a:t>Platforms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Mexico's</a:t>
            </a:r>
            <a:r>
              <a:rPr sz="2000" b="1" spc="-4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Sistema</a:t>
            </a:r>
            <a:r>
              <a:rPr sz="2000" b="1" spc="-4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Integral</a:t>
            </a:r>
            <a:r>
              <a:rPr sz="2000" b="1" spc="-4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de</a:t>
            </a:r>
            <a:r>
              <a:rPr sz="2000" b="1" spc="-4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Fiscalización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Java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enterprise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framework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banking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integration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automated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validation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rules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022350" y="8807450"/>
            <a:ext cx="12979400" cy="1574800"/>
            <a:chOff x="1022350" y="8807450"/>
            <a:chExt cx="12979400" cy="1574800"/>
          </a:xfrm>
        </p:grpSpPr>
        <p:pic>
          <p:nvPicPr>
            <p:cNvPr id="19" name="object 19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8807450"/>
              <a:ext cx="12979400" cy="157480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022350" y="8807450"/>
              <a:ext cx="12979400" cy="1574800"/>
            </a:xfrm>
            <a:custGeom>
              <a:avLst/>
              <a:gdLst/>
              <a:ahLst/>
              <a:cxnLst/>
              <a:rect l="l" t="t" r="r" b="b"/>
              <a:pathLst>
                <a:path w="12979400" h="15748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422400"/>
                  </a:lnTo>
                  <a:lnTo>
                    <a:pt x="7770" y="1470570"/>
                  </a:lnTo>
                  <a:lnTo>
                    <a:pt x="29408" y="1512405"/>
                  </a:lnTo>
                  <a:lnTo>
                    <a:pt x="62404" y="1545395"/>
                  </a:lnTo>
                  <a:lnTo>
                    <a:pt x="104245" y="1567030"/>
                  </a:lnTo>
                  <a:lnTo>
                    <a:pt x="152423" y="1574800"/>
                  </a:lnTo>
                  <a:lnTo>
                    <a:pt x="12826974" y="1574800"/>
                  </a:lnTo>
                  <a:lnTo>
                    <a:pt x="12875155" y="1567030"/>
                  </a:lnTo>
                  <a:lnTo>
                    <a:pt x="12884690" y="1562100"/>
                  </a:lnTo>
                  <a:lnTo>
                    <a:pt x="152421" y="1562100"/>
                  </a:lnTo>
                  <a:lnTo>
                    <a:pt x="108258" y="1554977"/>
                  </a:lnTo>
                  <a:lnTo>
                    <a:pt x="69903" y="1535145"/>
                  </a:lnTo>
                  <a:lnTo>
                    <a:pt x="39658" y="1504904"/>
                  </a:lnTo>
                  <a:lnTo>
                    <a:pt x="19823" y="1466555"/>
                  </a:lnTo>
                  <a:lnTo>
                    <a:pt x="12700" y="14224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5748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422400"/>
                  </a:lnTo>
                  <a:lnTo>
                    <a:pt x="12959576" y="1466555"/>
                  </a:lnTo>
                  <a:lnTo>
                    <a:pt x="12939740" y="1504904"/>
                  </a:lnTo>
                  <a:lnTo>
                    <a:pt x="12909493" y="1535145"/>
                  </a:lnTo>
                  <a:lnTo>
                    <a:pt x="12871137" y="1554977"/>
                  </a:lnTo>
                  <a:lnTo>
                    <a:pt x="12826974" y="1562100"/>
                  </a:lnTo>
                  <a:lnTo>
                    <a:pt x="12884690" y="1562100"/>
                  </a:lnTo>
                  <a:lnTo>
                    <a:pt x="12916997" y="1545395"/>
                  </a:lnTo>
                  <a:lnTo>
                    <a:pt x="12949992" y="1512405"/>
                  </a:lnTo>
                  <a:lnTo>
                    <a:pt x="12971629" y="1470570"/>
                  </a:lnTo>
                  <a:lnTo>
                    <a:pt x="12979400" y="14224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64B5F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340841" y="8686364"/>
            <a:ext cx="12872858" cy="1360629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AI-Powered</a:t>
            </a:r>
            <a:r>
              <a:rPr sz="2800" b="1" spc="7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64B5F6"/>
                </a:solidFill>
                <a:latin typeface="Arial"/>
                <a:cs typeface="Arial"/>
              </a:rPr>
              <a:t>Anomaly</a:t>
            </a:r>
            <a:r>
              <a:rPr sz="2800" b="1" spc="85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64B5F6"/>
                </a:solidFill>
                <a:latin typeface="Arial"/>
                <a:cs typeface="Arial"/>
              </a:rPr>
              <a:t>Detection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Czech</a:t>
            </a:r>
            <a:r>
              <a:rPr sz="2000" b="1" spc="-3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Republic's</a:t>
            </a:r>
            <a:r>
              <a:rPr sz="2000" b="1" spc="-2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E3F2FD"/>
                </a:solidFill>
                <a:latin typeface="Arial"/>
                <a:cs typeface="Arial"/>
              </a:rPr>
              <a:t>ML</a:t>
            </a:r>
            <a:r>
              <a:rPr sz="2000" b="1" spc="-5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E3F2FD"/>
                </a:solidFill>
                <a:latin typeface="Arial"/>
                <a:cs typeface="Arial"/>
              </a:rPr>
              <a:t>Monitoring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Machine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learning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algorithms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identifying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unusual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donation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patterns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compliance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violations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02698E23-CB19-3F97-FCB8-65321A7C02B3}"/>
              </a:ext>
            </a:extLst>
          </p:cNvPr>
          <p:cNvSpPr txBox="1">
            <a:spLocks/>
          </p:cNvSpPr>
          <p:nvPr/>
        </p:nvSpPr>
        <p:spPr>
          <a:xfrm>
            <a:off x="1022350" y="1044563"/>
            <a:ext cx="13119099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4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Transparency Technologies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C1DA56F-7F28-EAA8-741E-B8F1D9EEB9A4}"/>
              </a:ext>
            </a:extLst>
          </p:cNvPr>
          <p:cNvCxnSpPr>
            <a:cxnSpLocks/>
          </p:cNvCxnSpPr>
          <p:nvPr/>
        </p:nvCxnSpPr>
        <p:spPr>
          <a:xfrm>
            <a:off x="730250" y="1962150"/>
            <a:ext cx="13483449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364907" y="2495550"/>
            <a:ext cx="12615979" cy="1228541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400" b="1" spc="-10" dirty="0">
                <a:solidFill>
                  <a:srgbClr val="E1BEE7"/>
                </a:solidFill>
                <a:latin typeface="Arial"/>
                <a:cs typeface="Arial"/>
              </a:rPr>
              <a:t>Efficiency-</a:t>
            </a:r>
            <a:r>
              <a:rPr sz="2400" b="1" dirty="0">
                <a:solidFill>
                  <a:srgbClr val="E1BEE7"/>
                </a:solidFill>
                <a:latin typeface="Arial"/>
                <a:cs typeface="Arial"/>
              </a:rPr>
              <a:t>First</a:t>
            </a:r>
            <a:r>
              <a:rPr sz="2400" b="1" spc="105" dirty="0">
                <a:solidFill>
                  <a:srgbClr val="E1BEE7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1BEE7"/>
                </a:solidFill>
                <a:latin typeface="Arial"/>
                <a:cs typeface="Arial"/>
              </a:rPr>
              <a:t>Approach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"This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system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reduce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campaign's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administrative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workload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60%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while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ensuring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automatic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compliance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validation."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22350" y="4324350"/>
            <a:ext cx="12979400" cy="1257300"/>
            <a:chOff x="1022350" y="4324350"/>
            <a:chExt cx="12979400" cy="1257300"/>
          </a:xfrm>
        </p:grpSpPr>
        <p:pic>
          <p:nvPicPr>
            <p:cNvPr id="11" name="object 11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4324350"/>
              <a:ext cx="12979400" cy="12573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022350" y="4324350"/>
              <a:ext cx="12979400" cy="1257300"/>
            </a:xfrm>
            <a:custGeom>
              <a:avLst/>
              <a:gdLst/>
              <a:ahLst/>
              <a:cxnLst/>
              <a:rect l="l" t="t" r="r" b="b"/>
              <a:pathLst>
                <a:path w="12979400" h="12573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104900"/>
                  </a:lnTo>
                  <a:lnTo>
                    <a:pt x="7770" y="1153070"/>
                  </a:lnTo>
                  <a:lnTo>
                    <a:pt x="29408" y="1194905"/>
                  </a:lnTo>
                  <a:lnTo>
                    <a:pt x="62404" y="1227895"/>
                  </a:lnTo>
                  <a:lnTo>
                    <a:pt x="104245" y="1249530"/>
                  </a:lnTo>
                  <a:lnTo>
                    <a:pt x="152423" y="1257300"/>
                  </a:lnTo>
                  <a:lnTo>
                    <a:pt x="12826974" y="1257300"/>
                  </a:lnTo>
                  <a:lnTo>
                    <a:pt x="12875155" y="1249530"/>
                  </a:lnTo>
                  <a:lnTo>
                    <a:pt x="12884690" y="1244600"/>
                  </a:lnTo>
                  <a:lnTo>
                    <a:pt x="152421" y="1244600"/>
                  </a:lnTo>
                  <a:lnTo>
                    <a:pt x="108258" y="1237477"/>
                  </a:lnTo>
                  <a:lnTo>
                    <a:pt x="69903" y="1217645"/>
                  </a:lnTo>
                  <a:lnTo>
                    <a:pt x="39658" y="1187404"/>
                  </a:lnTo>
                  <a:lnTo>
                    <a:pt x="19823" y="1149055"/>
                  </a:lnTo>
                  <a:lnTo>
                    <a:pt x="12700" y="11049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2573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104900"/>
                  </a:lnTo>
                  <a:lnTo>
                    <a:pt x="12959576" y="1149055"/>
                  </a:lnTo>
                  <a:lnTo>
                    <a:pt x="12939740" y="1187404"/>
                  </a:lnTo>
                  <a:lnTo>
                    <a:pt x="12909493" y="1217645"/>
                  </a:lnTo>
                  <a:lnTo>
                    <a:pt x="12871137" y="1237477"/>
                  </a:lnTo>
                  <a:lnTo>
                    <a:pt x="12826974" y="1244600"/>
                  </a:lnTo>
                  <a:lnTo>
                    <a:pt x="12884690" y="1244600"/>
                  </a:lnTo>
                  <a:lnTo>
                    <a:pt x="12916997" y="1227895"/>
                  </a:lnTo>
                  <a:lnTo>
                    <a:pt x="12949992" y="1194905"/>
                  </a:lnTo>
                  <a:lnTo>
                    <a:pt x="12971629" y="1153070"/>
                  </a:lnTo>
                  <a:lnTo>
                    <a:pt x="12979400" y="11049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9C27B0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364908" y="4260850"/>
            <a:ext cx="12615978" cy="1228541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400" b="1" dirty="0">
                <a:solidFill>
                  <a:srgbClr val="E1BEE7"/>
                </a:solidFill>
                <a:latin typeface="Arial"/>
                <a:cs typeface="Arial"/>
              </a:rPr>
              <a:t>Defensive</a:t>
            </a:r>
            <a:r>
              <a:rPr sz="2400" b="1" spc="-5" dirty="0">
                <a:solidFill>
                  <a:srgbClr val="E1BEE7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E1BEE7"/>
                </a:solidFill>
                <a:latin typeface="Arial"/>
                <a:cs typeface="Arial"/>
              </a:rPr>
              <a:t>Benefits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"Digital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audit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trails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protect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campaign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false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accusations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while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demonstrating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financial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integrity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voters."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22350" y="6089650"/>
            <a:ext cx="12979400" cy="1257300"/>
            <a:chOff x="1022350" y="6089650"/>
            <a:chExt cx="12979400" cy="1257300"/>
          </a:xfrm>
        </p:grpSpPr>
        <p:pic>
          <p:nvPicPr>
            <p:cNvPr id="15" name="object 15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6089650"/>
              <a:ext cx="12979400" cy="125730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022350" y="6089650"/>
              <a:ext cx="12979400" cy="1257300"/>
            </a:xfrm>
            <a:custGeom>
              <a:avLst/>
              <a:gdLst/>
              <a:ahLst/>
              <a:cxnLst/>
              <a:rect l="l" t="t" r="r" b="b"/>
              <a:pathLst>
                <a:path w="12979400" h="12573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104900"/>
                  </a:lnTo>
                  <a:lnTo>
                    <a:pt x="7770" y="1153070"/>
                  </a:lnTo>
                  <a:lnTo>
                    <a:pt x="29408" y="1194905"/>
                  </a:lnTo>
                  <a:lnTo>
                    <a:pt x="62404" y="1227895"/>
                  </a:lnTo>
                  <a:lnTo>
                    <a:pt x="104245" y="1249530"/>
                  </a:lnTo>
                  <a:lnTo>
                    <a:pt x="152423" y="1257300"/>
                  </a:lnTo>
                  <a:lnTo>
                    <a:pt x="12826974" y="1257300"/>
                  </a:lnTo>
                  <a:lnTo>
                    <a:pt x="12875155" y="1249530"/>
                  </a:lnTo>
                  <a:lnTo>
                    <a:pt x="12884690" y="1244600"/>
                  </a:lnTo>
                  <a:lnTo>
                    <a:pt x="152421" y="1244600"/>
                  </a:lnTo>
                  <a:lnTo>
                    <a:pt x="108258" y="1237477"/>
                  </a:lnTo>
                  <a:lnTo>
                    <a:pt x="69903" y="1217645"/>
                  </a:lnTo>
                  <a:lnTo>
                    <a:pt x="39658" y="1187404"/>
                  </a:lnTo>
                  <a:lnTo>
                    <a:pt x="19823" y="1149055"/>
                  </a:lnTo>
                  <a:lnTo>
                    <a:pt x="12700" y="11049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2573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104900"/>
                  </a:lnTo>
                  <a:lnTo>
                    <a:pt x="12959576" y="1149055"/>
                  </a:lnTo>
                  <a:lnTo>
                    <a:pt x="12939740" y="1187404"/>
                  </a:lnTo>
                  <a:lnTo>
                    <a:pt x="12909493" y="1217645"/>
                  </a:lnTo>
                  <a:lnTo>
                    <a:pt x="12871137" y="1237477"/>
                  </a:lnTo>
                  <a:lnTo>
                    <a:pt x="12826974" y="1244600"/>
                  </a:lnTo>
                  <a:lnTo>
                    <a:pt x="12884690" y="1244600"/>
                  </a:lnTo>
                  <a:lnTo>
                    <a:pt x="12916997" y="1227895"/>
                  </a:lnTo>
                  <a:lnTo>
                    <a:pt x="12949992" y="1194905"/>
                  </a:lnTo>
                  <a:lnTo>
                    <a:pt x="12971629" y="1153070"/>
                  </a:lnTo>
                  <a:lnTo>
                    <a:pt x="12979400" y="11049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9C27B0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364907" y="6125365"/>
            <a:ext cx="12615978" cy="92076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400" b="1" dirty="0">
                <a:solidFill>
                  <a:srgbClr val="E1BEE7"/>
                </a:solidFill>
                <a:latin typeface="Arial"/>
                <a:cs typeface="Arial"/>
              </a:rPr>
              <a:t>Competitive </a:t>
            </a:r>
            <a:r>
              <a:rPr sz="2400" b="1" spc="-10" dirty="0">
                <a:solidFill>
                  <a:srgbClr val="E1BEE7"/>
                </a:solidFill>
                <a:latin typeface="Arial"/>
                <a:cs typeface="Arial"/>
              </a:rPr>
              <a:t>Advantage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"Early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transparency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adoption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positions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party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reformer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whilst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building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voter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trust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credibility."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022350" y="7854950"/>
            <a:ext cx="12979400" cy="1422400"/>
            <a:chOff x="1022350" y="7854950"/>
            <a:chExt cx="12979400" cy="1422400"/>
          </a:xfrm>
        </p:grpSpPr>
        <p:pic>
          <p:nvPicPr>
            <p:cNvPr id="19" name="object 19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7854950"/>
              <a:ext cx="12979400" cy="142240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022350" y="7854950"/>
              <a:ext cx="12979400" cy="1257300"/>
            </a:xfrm>
            <a:custGeom>
              <a:avLst/>
              <a:gdLst/>
              <a:ahLst/>
              <a:cxnLst/>
              <a:rect l="l" t="t" r="r" b="b"/>
              <a:pathLst>
                <a:path w="12979400" h="12573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104900"/>
                  </a:lnTo>
                  <a:lnTo>
                    <a:pt x="7770" y="1153070"/>
                  </a:lnTo>
                  <a:lnTo>
                    <a:pt x="29408" y="1194905"/>
                  </a:lnTo>
                  <a:lnTo>
                    <a:pt x="62404" y="1227895"/>
                  </a:lnTo>
                  <a:lnTo>
                    <a:pt x="104245" y="1249530"/>
                  </a:lnTo>
                  <a:lnTo>
                    <a:pt x="152423" y="1257300"/>
                  </a:lnTo>
                  <a:lnTo>
                    <a:pt x="12826974" y="1257300"/>
                  </a:lnTo>
                  <a:lnTo>
                    <a:pt x="12875155" y="1249530"/>
                  </a:lnTo>
                  <a:lnTo>
                    <a:pt x="12884690" y="1244600"/>
                  </a:lnTo>
                  <a:lnTo>
                    <a:pt x="152421" y="1244600"/>
                  </a:lnTo>
                  <a:lnTo>
                    <a:pt x="108258" y="1237477"/>
                  </a:lnTo>
                  <a:lnTo>
                    <a:pt x="69903" y="1217645"/>
                  </a:lnTo>
                  <a:lnTo>
                    <a:pt x="39658" y="1187404"/>
                  </a:lnTo>
                  <a:lnTo>
                    <a:pt x="19823" y="1149055"/>
                  </a:lnTo>
                  <a:lnTo>
                    <a:pt x="12700" y="11049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2573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104900"/>
                  </a:lnTo>
                  <a:lnTo>
                    <a:pt x="12959576" y="1149055"/>
                  </a:lnTo>
                  <a:lnTo>
                    <a:pt x="12939740" y="1187404"/>
                  </a:lnTo>
                  <a:lnTo>
                    <a:pt x="12909493" y="1217645"/>
                  </a:lnTo>
                  <a:lnTo>
                    <a:pt x="12871137" y="1237477"/>
                  </a:lnTo>
                  <a:lnTo>
                    <a:pt x="12826974" y="1244600"/>
                  </a:lnTo>
                  <a:lnTo>
                    <a:pt x="12884690" y="1244600"/>
                  </a:lnTo>
                  <a:lnTo>
                    <a:pt x="12916997" y="1227895"/>
                  </a:lnTo>
                  <a:lnTo>
                    <a:pt x="12949992" y="1194905"/>
                  </a:lnTo>
                  <a:lnTo>
                    <a:pt x="12971629" y="1153070"/>
                  </a:lnTo>
                  <a:lnTo>
                    <a:pt x="12979400" y="11049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9C27B0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364907" y="7842586"/>
            <a:ext cx="12636841" cy="1228541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400" b="1" dirty="0">
                <a:solidFill>
                  <a:srgbClr val="E1BEE7"/>
                </a:solidFill>
                <a:latin typeface="Arial"/>
                <a:cs typeface="Arial"/>
              </a:rPr>
              <a:t>Cost</a:t>
            </a:r>
            <a:r>
              <a:rPr sz="2400" b="1" spc="-10" dirty="0">
                <a:solidFill>
                  <a:srgbClr val="E1BEE7"/>
                </a:solidFill>
                <a:latin typeface="Arial"/>
                <a:cs typeface="Arial"/>
              </a:rPr>
              <a:t> Reduction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"Estonian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parties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report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65%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administrative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cost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reductions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78%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fewer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compliance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violations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after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implementation."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BA5A165A-2C10-932D-68E2-008A90F6CEFB}"/>
              </a:ext>
            </a:extLst>
          </p:cNvPr>
          <p:cNvSpPr txBox="1">
            <a:spLocks/>
          </p:cNvSpPr>
          <p:nvPr/>
        </p:nvSpPr>
        <p:spPr>
          <a:xfrm>
            <a:off x="1022350" y="1044563"/>
            <a:ext cx="13119099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4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 Messaging for Digital Adoption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A5EFBC7-EBDA-80A0-C02C-4482352C49AE}"/>
              </a:ext>
            </a:extLst>
          </p:cNvPr>
          <p:cNvCxnSpPr>
            <a:cxnSpLocks/>
          </p:cNvCxnSpPr>
          <p:nvPr/>
        </p:nvCxnSpPr>
        <p:spPr>
          <a:xfrm>
            <a:off x="730250" y="1962150"/>
            <a:ext cx="13483449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object 5">
            <a:extLst>
              <a:ext uri="{FF2B5EF4-FFF2-40B4-BE49-F238E27FC236}">
                <a16:creationId xmlns:a16="http://schemas.microsoft.com/office/drawing/2014/main" id="{C5B25C59-8CC3-8D9A-79BE-27B12BDFF7D4}"/>
              </a:ext>
            </a:extLst>
          </p:cNvPr>
          <p:cNvSpPr/>
          <p:nvPr/>
        </p:nvSpPr>
        <p:spPr>
          <a:xfrm>
            <a:off x="374650" y="432801"/>
            <a:ext cx="14274800" cy="9606549"/>
          </a:xfrm>
          <a:custGeom>
            <a:avLst/>
            <a:gdLst/>
            <a:ahLst/>
            <a:cxnLst/>
            <a:rect l="l" t="t" r="r" b="b"/>
            <a:pathLst>
              <a:path w="14274800" h="7391400">
                <a:moveTo>
                  <a:pt x="14020761" y="0"/>
                </a:moveTo>
                <a:lnTo>
                  <a:pt x="254035" y="0"/>
                </a:lnTo>
                <a:lnTo>
                  <a:pt x="208372" y="4090"/>
                </a:lnTo>
                <a:lnTo>
                  <a:pt x="165394" y="15882"/>
                </a:lnTo>
                <a:lnTo>
                  <a:pt x="125818" y="34660"/>
                </a:lnTo>
                <a:lnTo>
                  <a:pt x="90363" y="59706"/>
                </a:lnTo>
                <a:lnTo>
                  <a:pt x="59745" y="90304"/>
                </a:lnTo>
                <a:lnTo>
                  <a:pt x="34683" y="125736"/>
                </a:lnTo>
                <a:lnTo>
                  <a:pt x="15893" y="165286"/>
                </a:lnTo>
                <a:lnTo>
                  <a:pt x="4092" y="208236"/>
                </a:lnTo>
                <a:lnTo>
                  <a:pt x="0" y="253876"/>
                </a:lnTo>
                <a:lnTo>
                  <a:pt x="0" y="7137529"/>
                </a:lnTo>
                <a:lnTo>
                  <a:pt x="4092" y="7183163"/>
                </a:lnTo>
                <a:lnTo>
                  <a:pt x="15893" y="7226113"/>
                </a:lnTo>
                <a:lnTo>
                  <a:pt x="34683" y="7265663"/>
                </a:lnTo>
                <a:lnTo>
                  <a:pt x="59745" y="7301095"/>
                </a:lnTo>
                <a:lnTo>
                  <a:pt x="90363" y="7331693"/>
                </a:lnTo>
                <a:lnTo>
                  <a:pt x="125818" y="7356739"/>
                </a:lnTo>
                <a:lnTo>
                  <a:pt x="165394" y="7375517"/>
                </a:lnTo>
                <a:lnTo>
                  <a:pt x="208372" y="7387309"/>
                </a:lnTo>
                <a:lnTo>
                  <a:pt x="254035" y="7391400"/>
                </a:lnTo>
                <a:lnTo>
                  <a:pt x="14020761" y="7391400"/>
                </a:lnTo>
                <a:lnTo>
                  <a:pt x="14066424" y="7387309"/>
                </a:lnTo>
                <a:lnTo>
                  <a:pt x="14097802" y="7378700"/>
                </a:lnTo>
                <a:lnTo>
                  <a:pt x="254033" y="7378700"/>
                </a:lnTo>
                <a:lnTo>
                  <a:pt x="205396" y="7373800"/>
                </a:lnTo>
                <a:lnTo>
                  <a:pt x="160095" y="7359747"/>
                </a:lnTo>
                <a:lnTo>
                  <a:pt x="119101" y="7337510"/>
                </a:lnTo>
                <a:lnTo>
                  <a:pt x="83384" y="7308061"/>
                </a:lnTo>
                <a:lnTo>
                  <a:pt x="53915" y="7272367"/>
                </a:lnTo>
                <a:lnTo>
                  <a:pt x="31665" y="7231400"/>
                </a:lnTo>
                <a:lnTo>
                  <a:pt x="17603" y="7186128"/>
                </a:lnTo>
                <a:lnTo>
                  <a:pt x="12700" y="7137529"/>
                </a:lnTo>
                <a:lnTo>
                  <a:pt x="12700" y="253876"/>
                </a:lnTo>
                <a:lnTo>
                  <a:pt x="17603" y="205271"/>
                </a:lnTo>
                <a:lnTo>
                  <a:pt x="31665" y="159999"/>
                </a:lnTo>
                <a:lnTo>
                  <a:pt x="53915" y="119032"/>
                </a:lnTo>
                <a:lnTo>
                  <a:pt x="83384" y="83338"/>
                </a:lnTo>
                <a:lnTo>
                  <a:pt x="119101" y="53889"/>
                </a:lnTo>
                <a:lnTo>
                  <a:pt x="160095" y="31652"/>
                </a:lnTo>
                <a:lnTo>
                  <a:pt x="205396" y="17599"/>
                </a:lnTo>
                <a:lnTo>
                  <a:pt x="254033" y="12700"/>
                </a:lnTo>
                <a:lnTo>
                  <a:pt x="14097802" y="12700"/>
                </a:lnTo>
                <a:lnTo>
                  <a:pt x="14066424" y="4090"/>
                </a:lnTo>
                <a:lnTo>
                  <a:pt x="14020761" y="0"/>
                </a:lnTo>
                <a:close/>
              </a:path>
              <a:path w="14274800" h="7391400">
                <a:moveTo>
                  <a:pt x="14097802" y="12700"/>
                </a:moveTo>
                <a:lnTo>
                  <a:pt x="14020761" y="12700"/>
                </a:lnTo>
                <a:lnTo>
                  <a:pt x="14069399" y="17599"/>
                </a:lnTo>
                <a:lnTo>
                  <a:pt x="14114701" y="31652"/>
                </a:lnTo>
                <a:lnTo>
                  <a:pt x="14155695" y="53889"/>
                </a:lnTo>
                <a:lnTo>
                  <a:pt x="14191413" y="83338"/>
                </a:lnTo>
                <a:lnTo>
                  <a:pt x="14220883" y="119032"/>
                </a:lnTo>
                <a:lnTo>
                  <a:pt x="14243134" y="159999"/>
                </a:lnTo>
                <a:lnTo>
                  <a:pt x="14257196" y="205271"/>
                </a:lnTo>
                <a:lnTo>
                  <a:pt x="14262100" y="253876"/>
                </a:lnTo>
                <a:lnTo>
                  <a:pt x="14262099" y="7137529"/>
                </a:lnTo>
                <a:lnTo>
                  <a:pt x="14257196" y="7186128"/>
                </a:lnTo>
                <a:lnTo>
                  <a:pt x="14243134" y="7231400"/>
                </a:lnTo>
                <a:lnTo>
                  <a:pt x="14220883" y="7272367"/>
                </a:lnTo>
                <a:lnTo>
                  <a:pt x="14191413" y="7308061"/>
                </a:lnTo>
                <a:lnTo>
                  <a:pt x="14155695" y="7337510"/>
                </a:lnTo>
                <a:lnTo>
                  <a:pt x="14114701" y="7359747"/>
                </a:lnTo>
                <a:lnTo>
                  <a:pt x="14069399" y="7373800"/>
                </a:lnTo>
                <a:lnTo>
                  <a:pt x="14020761" y="7378700"/>
                </a:lnTo>
                <a:lnTo>
                  <a:pt x="14097802" y="7378700"/>
                </a:lnTo>
                <a:lnTo>
                  <a:pt x="14148977" y="7356739"/>
                </a:lnTo>
                <a:lnTo>
                  <a:pt x="14184433" y="7331693"/>
                </a:lnTo>
                <a:lnTo>
                  <a:pt x="14215051" y="7301095"/>
                </a:lnTo>
                <a:lnTo>
                  <a:pt x="14240115" y="7265663"/>
                </a:lnTo>
                <a:lnTo>
                  <a:pt x="14258906" y="7226113"/>
                </a:lnTo>
                <a:lnTo>
                  <a:pt x="14270706" y="7183163"/>
                </a:lnTo>
                <a:lnTo>
                  <a:pt x="14274800" y="7137529"/>
                </a:lnTo>
                <a:lnTo>
                  <a:pt x="14274800" y="253876"/>
                </a:lnTo>
                <a:lnTo>
                  <a:pt x="14270706" y="208236"/>
                </a:lnTo>
                <a:lnTo>
                  <a:pt x="14258906" y="165286"/>
                </a:lnTo>
                <a:lnTo>
                  <a:pt x="14240115" y="125736"/>
                </a:lnTo>
                <a:lnTo>
                  <a:pt x="14215051" y="90304"/>
                </a:lnTo>
                <a:lnTo>
                  <a:pt x="14184433" y="59706"/>
                </a:lnTo>
                <a:lnTo>
                  <a:pt x="14148977" y="34660"/>
                </a:lnTo>
                <a:lnTo>
                  <a:pt x="14109402" y="15882"/>
                </a:lnTo>
                <a:lnTo>
                  <a:pt x="14097802" y="12700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11">
            <a:extLst>
              <a:ext uri="{FF2B5EF4-FFF2-40B4-BE49-F238E27FC236}">
                <a16:creationId xmlns:a16="http://schemas.microsoft.com/office/drawing/2014/main" id="{8DD569A0-FCF5-D100-FCAE-7FB1A47F7B2E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6885" y="2530291"/>
            <a:ext cx="12979400" cy="12573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object 12"/>
          <p:cNvGrpSpPr/>
          <p:nvPr/>
        </p:nvGrpSpPr>
        <p:grpSpPr>
          <a:xfrm>
            <a:off x="7907074" y="6514132"/>
            <a:ext cx="6499672" cy="2519352"/>
            <a:chOff x="7502078" y="4859787"/>
            <a:chExt cx="6499672" cy="1737342"/>
          </a:xfrm>
        </p:grpSpPr>
        <p:pic>
          <p:nvPicPr>
            <p:cNvPr id="13" name="object 13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502078" y="4859787"/>
              <a:ext cx="6330950" cy="1737342"/>
            </a:xfrm>
            <a:prstGeom prst="rect">
              <a:avLst/>
            </a:prstGeom>
            <a:solidFill>
              <a:schemeClr val="accent2">
                <a:alpha val="7842"/>
              </a:schemeClr>
            </a:solidFill>
          </p:spPr>
        </p:pic>
        <p:sp>
          <p:nvSpPr>
            <p:cNvPr id="14" name="object 14"/>
            <p:cNvSpPr/>
            <p:nvPr/>
          </p:nvSpPr>
          <p:spPr>
            <a:xfrm>
              <a:off x="7670800" y="4991100"/>
              <a:ext cx="6330950" cy="1422400"/>
            </a:xfrm>
            <a:custGeom>
              <a:avLst/>
              <a:gdLst/>
              <a:ahLst/>
              <a:cxnLst/>
              <a:rect l="l" t="t" r="r" b="b"/>
              <a:pathLst>
                <a:path w="6330950" h="1422400">
                  <a:moveTo>
                    <a:pt x="6203924" y="0"/>
                  </a:moveTo>
                  <a:lnTo>
                    <a:pt x="127020" y="0"/>
                  </a:lnTo>
                  <a:lnTo>
                    <a:pt x="77578" y="9980"/>
                  </a:lnTo>
                  <a:lnTo>
                    <a:pt x="37203" y="37197"/>
                  </a:lnTo>
                  <a:lnTo>
                    <a:pt x="9981" y="77566"/>
                  </a:lnTo>
                  <a:lnTo>
                    <a:pt x="0" y="127000"/>
                  </a:lnTo>
                  <a:lnTo>
                    <a:pt x="0" y="1295400"/>
                  </a:lnTo>
                  <a:lnTo>
                    <a:pt x="9981" y="1344833"/>
                  </a:lnTo>
                  <a:lnTo>
                    <a:pt x="37203" y="1385202"/>
                  </a:lnTo>
                  <a:lnTo>
                    <a:pt x="77578" y="1412419"/>
                  </a:lnTo>
                  <a:lnTo>
                    <a:pt x="127020" y="1422400"/>
                  </a:lnTo>
                  <a:lnTo>
                    <a:pt x="6203924" y="1422400"/>
                  </a:lnTo>
                  <a:lnTo>
                    <a:pt x="6253368" y="1412419"/>
                  </a:lnTo>
                  <a:lnTo>
                    <a:pt x="6257403" y="1409700"/>
                  </a:lnTo>
                  <a:lnTo>
                    <a:pt x="127017" y="1409700"/>
                  </a:lnTo>
                  <a:lnTo>
                    <a:pt x="82520" y="1400717"/>
                  </a:lnTo>
                  <a:lnTo>
                    <a:pt x="46183" y="1376222"/>
                  </a:lnTo>
                  <a:lnTo>
                    <a:pt x="21683" y="1339890"/>
                  </a:lnTo>
                  <a:lnTo>
                    <a:pt x="12700" y="1295400"/>
                  </a:lnTo>
                  <a:lnTo>
                    <a:pt x="12700" y="127000"/>
                  </a:lnTo>
                  <a:lnTo>
                    <a:pt x="21683" y="82509"/>
                  </a:lnTo>
                  <a:lnTo>
                    <a:pt x="46183" y="46177"/>
                  </a:lnTo>
                  <a:lnTo>
                    <a:pt x="82520" y="21682"/>
                  </a:lnTo>
                  <a:lnTo>
                    <a:pt x="127017" y="12700"/>
                  </a:lnTo>
                  <a:lnTo>
                    <a:pt x="6257403" y="12700"/>
                  </a:lnTo>
                  <a:lnTo>
                    <a:pt x="6253368" y="9980"/>
                  </a:lnTo>
                  <a:lnTo>
                    <a:pt x="6203924" y="0"/>
                  </a:lnTo>
                  <a:close/>
                </a:path>
                <a:path w="6330950" h="1422400">
                  <a:moveTo>
                    <a:pt x="6257403" y="12700"/>
                  </a:moveTo>
                  <a:lnTo>
                    <a:pt x="6203937" y="12700"/>
                  </a:lnTo>
                  <a:lnTo>
                    <a:pt x="6248432" y="21682"/>
                  </a:lnTo>
                  <a:lnTo>
                    <a:pt x="6284768" y="46177"/>
                  </a:lnTo>
                  <a:lnTo>
                    <a:pt x="6309266" y="82509"/>
                  </a:lnTo>
                  <a:lnTo>
                    <a:pt x="6318250" y="127000"/>
                  </a:lnTo>
                  <a:lnTo>
                    <a:pt x="6318250" y="1295400"/>
                  </a:lnTo>
                  <a:lnTo>
                    <a:pt x="6309266" y="1339890"/>
                  </a:lnTo>
                  <a:lnTo>
                    <a:pt x="6284768" y="1376222"/>
                  </a:lnTo>
                  <a:lnTo>
                    <a:pt x="6248432" y="1400717"/>
                  </a:lnTo>
                  <a:lnTo>
                    <a:pt x="6203937" y="1409700"/>
                  </a:lnTo>
                  <a:lnTo>
                    <a:pt x="6257403" y="1409700"/>
                  </a:lnTo>
                  <a:lnTo>
                    <a:pt x="6293745" y="1385202"/>
                  </a:lnTo>
                  <a:lnTo>
                    <a:pt x="6320967" y="1344833"/>
                  </a:lnTo>
                  <a:lnTo>
                    <a:pt x="6330950" y="1295400"/>
                  </a:lnTo>
                  <a:lnTo>
                    <a:pt x="6330950" y="127000"/>
                  </a:lnTo>
                  <a:lnTo>
                    <a:pt x="6320967" y="77566"/>
                  </a:lnTo>
                  <a:lnTo>
                    <a:pt x="6293745" y="37197"/>
                  </a:lnTo>
                  <a:lnTo>
                    <a:pt x="6257403" y="12700"/>
                  </a:lnTo>
                  <a:close/>
                </a:path>
              </a:pathLst>
            </a:custGeom>
            <a:solidFill>
              <a:srgbClr val="F4433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670800" y="5473509"/>
              <a:ext cx="63500" cy="673100"/>
            </a:xfrm>
            <a:custGeom>
              <a:avLst/>
              <a:gdLst/>
              <a:ahLst/>
              <a:cxnLst/>
              <a:rect l="l" t="t" r="r" b="b"/>
              <a:pathLst>
                <a:path w="63500" h="673100">
                  <a:moveTo>
                    <a:pt x="63500" y="641350"/>
                  </a:moveTo>
                  <a:lnTo>
                    <a:pt x="60998" y="628992"/>
                  </a:lnTo>
                  <a:lnTo>
                    <a:pt x="54190" y="618896"/>
                  </a:lnTo>
                  <a:lnTo>
                    <a:pt x="44107" y="612089"/>
                  </a:lnTo>
                  <a:lnTo>
                    <a:pt x="31750" y="609600"/>
                  </a:lnTo>
                  <a:lnTo>
                    <a:pt x="19380" y="612089"/>
                  </a:lnTo>
                  <a:lnTo>
                    <a:pt x="9296" y="618896"/>
                  </a:lnTo>
                  <a:lnTo>
                    <a:pt x="2489" y="628992"/>
                  </a:lnTo>
                  <a:lnTo>
                    <a:pt x="0" y="641350"/>
                  </a:lnTo>
                  <a:lnTo>
                    <a:pt x="2489" y="653707"/>
                  </a:lnTo>
                  <a:lnTo>
                    <a:pt x="9296" y="663803"/>
                  </a:lnTo>
                  <a:lnTo>
                    <a:pt x="19380" y="670598"/>
                  </a:lnTo>
                  <a:lnTo>
                    <a:pt x="31750" y="673100"/>
                  </a:lnTo>
                  <a:lnTo>
                    <a:pt x="44107" y="670598"/>
                  </a:lnTo>
                  <a:lnTo>
                    <a:pt x="54190" y="663803"/>
                  </a:lnTo>
                  <a:lnTo>
                    <a:pt x="60998" y="653707"/>
                  </a:lnTo>
                  <a:lnTo>
                    <a:pt x="63500" y="641350"/>
                  </a:lnTo>
                  <a:close/>
                </a:path>
                <a:path w="63500" h="673100">
                  <a:moveTo>
                    <a:pt x="63500" y="438150"/>
                  </a:moveTo>
                  <a:lnTo>
                    <a:pt x="60998" y="425792"/>
                  </a:lnTo>
                  <a:lnTo>
                    <a:pt x="54190" y="415696"/>
                  </a:lnTo>
                  <a:lnTo>
                    <a:pt x="44107" y="408889"/>
                  </a:lnTo>
                  <a:lnTo>
                    <a:pt x="31750" y="406400"/>
                  </a:lnTo>
                  <a:lnTo>
                    <a:pt x="19380" y="408889"/>
                  </a:lnTo>
                  <a:lnTo>
                    <a:pt x="9296" y="415696"/>
                  </a:lnTo>
                  <a:lnTo>
                    <a:pt x="2489" y="425792"/>
                  </a:lnTo>
                  <a:lnTo>
                    <a:pt x="0" y="438150"/>
                  </a:lnTo>
                  <a:lnTo>
                    <a:pt x="2489" y="450507"/>
                  </a:lnTo>
                  <a:lnTo>
                    <a:pt x="9296" y="460603"/>
                  </a:lnTo>
                  <a:lnTo>
                    <a:pt x="19380" y="467398"/>
                  </a:lnTo>
                  <a:lnTo>
                    <a:pt x="31750" y="469900"/>
                  </a:lnTo>
                  <a:lnTo>
                    <a:pt x="44107" y="467398"/>
                  </a:lnTo>
                  <a:lnTo>
                    <a:pt x="54190" y="460603"/>
                  </a:lnTo>
                  <a:lnTo>
                    <a:pt x="60998" y="450507"/>
                  </a:lnTo>
                  <a:lnTo>
                    <a:pt x="63500" y="438150"/>
                  </a:lnTo>
                  <a:close/>
                </a:path>
                <a:path w="63500" h="673100">
                  <a:moveTo>
                    <a:pt x="63500" y="234950"/>
                  </a:moveTo>
                  <a:lnTo>
                    <a:pt x="60998" y="222592"/>
                  </a:lnTo>
                  <a:lnTo>
                    <a:pt x="54190" y="212496"/>
                  </a:lnTo>
                  <a:lnTo>
                    <a:pt x="44107" y="205689"/>
                  </a:lnTo>
                  <a:lnTo>
                    <a:pt x="31750" y="203200"/>
                  </a:lnTo>
                  <a:lnTo>
                    <a:pt x="19380" y="205689"/>
                  </a:lnTo>
                  <a:lnTo>
                    <a:pt x="9296" y="212496"/>
                  </a:lnTo>
                  <a:lnTo>
                    <a:pt x="2489" y="222592"/>
                  </a:lnTo>
                  <a:lnTo>
                    <a:pt x="0" y="234950"/>
                  </a:lnTo>
                  <a:lnTo>
                    <a:pt x="2489" y="247307"/>
                  </a:lnTo>
                  <a:lnTo>
                    <a:pt x="9296" y="257403"/>
                  </a:lnTo>
                  <a:lnTo>
                    <a:pt x="19380" y="264198"/>
                  </a:lnTo>
                  <a:lnTo>
                    <a:pt x="31750" y="266700"/>
                  </a:lnTo>
                  <a:lnTo>
                    <a:pt x="44107" y="264198"/>
                  </a:lnTo>
                  <a:lnTo>
                    <a:pt x="54190" y="257403"/>
                  </a:lnTo>
                  <a:lnTo>
                    <a:pt x="60998" y="247307"/>
                  </a:lnTo>
                  <a:lnTo>
                    <a:pt x="63500" y="234950"/>
                  </a:lnTo>
                  <a:close/>
                </a:path>
                <a:path w="63500" h="673100">
                  <a:moveTo>
                    <a:pt x="63500" y="31750"/>
                  </a:moveTo>
                  <a:lnTo>
                    <a:pt x="60998" y="19392"/>
                  </a:lnTo>
                  <a:lnTo>
                    <a:pt x="54190" y="9296"/>
                  </a:lnTo>
                  <a:lnTo>
                    <a:pt x="44107" y="2489"/>
                  </a:lnTo>
                  <a:lnTo>
                    <a:pt x="31750" y="0"/>
                  </a:lnTo>
                  <a:lnTo>
                    <a:pt x="19380" y="2489"/>
                  </a:lnTo>
                  <a:lnTo>
                    <a:pt x="9296" y="9296"/>
                  </a:lnTo>
                  <a:lnTo>
                    <a:pt x="2489" y="19392"/>
                  </a:lnTo>
                  <a:lnTo>
                    <a:pt x="0" y="31750"/>
                  </a:lnTo>
                  <a:lnTo>
                    <a:pt x="2489" y="44107"/>
                  </a:lnTo>
                  <a:lnTo>
                    <a:pt x="9296" y="54203"/>
                  </a:lnTo>
                  <a:lnTo>
                    <a:pt x="19380" y="60998"/>
                  </a:lnTo>
                  <a:lnTo>
                    <a:pt x="31750" y="63500"/>
                  </a:lnTo>
                  <a:lnTo>
                    <a:pt x="44107" y="60998"/>
                  </a:lnTo>
                  <a:lnTo>
                    <a:pt x="54190" y="54203"/>
                  </a:lnTo>
                  <a:lnTo>
                    <a:pt x="60998" y="44107"/>
                  </a:lnTo>
                  <a:lnTo>
                    <a:pt x="63500" y="317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3B10CB0-AE5A-4C12-9FA6-DB5816E9D8A4}"/>
              </a:ext>
            </a:extLst>
          </p:cNvPr>
          <p:cNvCxnSpPr>
            <a:cxnSpLocks/>
          </p:cNvCxnSpPr>
          <p:nvPr/>
        </p:nvCxnSpPr>
        <p:spPr>
          <a:xfrm>
            <a:off x="730250" y="1962150"/>
            <a:ext cx="13483449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object 11"/>
          <p:cNvSpPr txBox="1"/>
          <p:nvPr/>
        </p:nvSpPr>
        <p:spPr>
          <a:xfrm>
            <a:off x="1362034" y="6514132"/>
            <a:ext cx="5997616" cy="1945632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500"/>
              </a:spcBef>
            </a:pPr>
            <a:endParaRPr lang="en-US" sz="2000" b="1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>
              <a:lnSpc>
                <a:spcPts val="1760"/>
              </a:lnSpc>
              <a:spcBef>
                <a:spcPts val="500"/>
              </a:spcBef>
            </a:pPr>
            <a:r>
              <a:rPr sz="2800" b="1" dirty="0">
                <a:solidFill>
                  <a:srgbClr val="FFFFFF"/>
                </a:solidFill>
                <a:latin typeface="Arial"/>
                <a:cs typeface="Arial"/>
              </a:rPr>
              <a:t>Success</a:t>
            </a:r>
            <a:r>
              <a:rPr sz="28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Arial"/>
                <a:cs typeface="Arial"/>
              </a:rPr>
              <a:t>Factors</a:t>
            </a:r>
            <a:endParaRPr lang="en-US" sz="2800" b="1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>
              <a:lnSpc>
                <a:spcPts val="1760"/>
              </a:lnSpc>
              <a:spcBef>
                <a:spcPts val="500"/>
              </a:spcBef>
            </a:pPr>
            <a:endParaRPr lang="en-US" sz="2000" dirty="0">
              <a:latin typeface="Arial"/>
              <a:cs typeface="Arial"/>
            </a:endParaRPr>
          </a:p>
          <a:p>
            <a:pPr marL="355600" marR="508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Cross-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party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technical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working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groups </a:t>
            </a:r>
            <a:r>
              <a:rPr lang="en-US"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</a:p>
          <a:p>
            <a:pPr marL="355600" marR="508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Civil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society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partnerships</a:t>
            </a:r>
            <a:endParaRPr sz="2000" dirty="0">
              <a:latin typeface="Arial"/>
              <a:cs typeface="Arial"/>
            </a:endParaRPr>
          </a:p>
          <a:p>
            <a:pPr marL="355600" marR="581025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Positive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incentive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programmes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Capacity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building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support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359400" y="6762750"/>
            <a:ext cx="5763741" cy="1887422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100"/>
              </a:spcBef>
            </a:pPr>
            <a:r>
              <a:rPr sz="2800" b="1" dirty="0">
                <a:solidFill>
                  <a:srgbClr val="FFFFFF"/>
                </a:solidFill>
                <a:latin typeface="Arial"/>
                <a:cs typeface="Arial"/>
              </a:rPr>
              <a:t>Address</a:t>
            </a:r>
            <a:r>
              <a:rPr sz="28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Arial"/>
                <a:cs typeface="Arial"/>
              </a:rPr>
              <a:t>Resistance</a:t>
            </a:r>
            <a:endParaRPr lang="en-US" sz="2800" b="1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>
              <a:lnSpc>
                <a:spcPts val="1760"/>
              </a:lnSpc>
              <a:spcBef>
                <a:spcPts val="100"/>
              </a:spcBef>
            </a:pPr>
            <a:endParaRPr sz="2000" dirty="0">
              <a:latin typeface="Arial"/>
              <a:cs typeface="Arial"/>
            </a:endParaRPr>
          </a:p>
          <a:p>
            <a:pPr marL="12700" marR="84455">
              <a:spcBef>
                <a:spcPts val="5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Customise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requirements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campaign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size</a:t>
            </a:r>
            <a:endParaRPr lang="en-US" sz="2000" spc="-2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84455">
              <a:spcBef>
                <a:spcPts val="5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Ensure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equal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application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across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parties </a:t>
            </a:r>
            <a:endParaRPr lang="en-US" sz="2000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84455">
              <a:spcBef>
                <a:spcPts val="5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Provide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strategic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disclosure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timing</a:t>
            </a:r>
            <a:endParaRPr sz="2000" dirty="0">
              <a:latin typeface="Arial"/>
              <a:cs typeface="Arial"/>
            </a:endParaRPr>
          </a:p>
          <a:p>
            <a:pPr marL="12700">
              <a:spcBef>
                <a:spcPts val="5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Include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independent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oversight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mechanisms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19691" y="4191427"/>
            <a:ext cx="2343150" cy="834390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30"/>
              </a:spcBef>
            </a:pPr>
            <a:r>
              <a:rPr sz="1750" b="1" dirty="0">
                <a:solidFill>
                  <a:srgbClr val="E3F2FD"/>
                </a:solidFill>
                <a:latin typeface="Arial"/>
                <a:cs typeface="Arial"/>
              </a:rPr>
              <a:t>Pilot</a:t>
            </a:r>
            <a:r>
              <a:rPr sz="1750" b="1" spc="-2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1750" b="1" spc="-10" dirty="0">
                <a:solidFill>
                  <a:srgbClr val="E3F2FD"/>
                </a:solidFill>
                <a:latin typeface="Arial"/>
                <a:cs typeface="Arial"/>
              </a:rPr>
              <a:t>Programs</a:t>
            </a:r>
            <a:endParaRPr sz="1750" dirty="0">
              <a:latin typeface="Arial"/>
              <a:cs typeface="Arial"/>
            </a:endParaRPr>
          </a:p>
          <a:p>
            <a:pPr marL="12065" marR="5080" algn="ctr">
              <a:lnSpc>
                <a:spcPts val="1400"/>
              </a:lnSpc>
              <a:spcBef>
                <a:spcPts val="830"/>
              </a:spcBef>
            </a:pPr>
            <a:r>
              <a:rPr sz="1450" spc="-20" dirty="0">
                <a:solidFill>
                  <a:srgbClr val="FFFFFF"/>
                </a:solidFill>
                <a:latin typeface="Arial"/>
                <a:cs typeface="Arial"/>
              </a:rPr>
              <a:t>Low-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stakes</a:t>
            </a:r>
            <a:r>
              <a:rPr sz="145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testing</a:t>
            </a:r>
            <a:r>
              <a:rPr sz="145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45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FFFFFF"/>
                </a:solidFill>
                <a:latin typeface="Arial"/>
                <a:cs typeface="Arial"/>
              </a:rPr>
              <a:t>local </a:t>
            </a:r>
            <a:r>
              <a:rPr sz="1450" spc="-10" dirty="0">
                <a:solidFill>
                  <a:srgbClr val="FFFFFF"/>
                </a:solidFill>
                <a:latin typeface="Arial"/>
                <a:cs typeface="Arial"/>
              </a:rPr>
              <a:t>elections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336206" y="4192962"/>
            <a:ext cx="3477260" cy="7556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260985" algn="ctr">
              <a:lnSpc>
                <a:spcPts val="1650"/>
              </a:lnSpc>
              <a:spcBef>
                <a:spcPts val="110"/>
              </a:spcBef>
            </a:pPr>
            <a:r>
              <a:rPr sz="1750" b="1" spc="-10" dirty="0">
                <a:solidFill>
                  <a:srgbClr val="E3F2FD"/>
                </a:solidFill>
                <a:latin typeface="Arial"/>
                <a:cs typeface="Arial"/>
              </a:rPr>
              <a:t>Voluntary</a:t>
            </a:r>
            <a:r>
              <a:rPr sz="1750" b="1" spc="-6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1750" b="1" spc="-10" dirty="0">
                <a:solidFill>
                  <a:srgbClr val="E3F2FD"/>
                </a:solidFill>
                <a:latin typeface="Arial"/>
                <a:cs typeface="Arial"/>
              </a:rPr>
              <a:t>Disclosure</a:t>
            </a:r>
            <a:endParaRPr sz="1750" dirty="0">
              <a:latin typeface="Arial"/>
              <a:cs typeface="Arial"/>
            </a:endParaRPr>
          </a:p>
          <a:p>
            <a:pPr marL="12700">
              <a:lnSpc>
                <a:spcPts val="2660"/>
              </a:lnSpc>
              <a:tabLst>
                <a:tab pos="3098165" algn="l"/>
              </a:tabLst>
            </a:pPr>
            <a:r>
              <a:rPr sz="2850" b="1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2850" b="1" spc="-229" dirty="0">
                <a:solidFill>
                  <a:srgbClr val="64B5F6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Arial"/>
                <a:cs typeface="Arial"/>
              </a:rPr>
              <a:t>Demonstrate</a:t>
            </a:r>
            <a:r>
              <a:rPr sz="145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benefits</a:t>
            </a:r>
            <a:r>
              <a:rPr sz="145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Arial"/>
                <a:cs typeface="Arial"/>
              </a:rPr>
              <a:t>before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850" b="1" spc="-50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endParaRPr sz="2850" dirty="0">
              <a:latin typeface="Arial"/>
              <a:cs typeface="Arial"/>
            </a:endParaRPr>
          </a:p>
          <a:p>
            <a:pPr marR="260985" algn="ctr">
              <a:lnSpc>
                <a:spcPts val="1430"/>
              </a:lnSpc>
            </a:pPr>
            <a:r>
              <a:rPr sz="1450" spc="-10" dirty="0">
                <a:solidFill>
                  <a:srgbClr val="FFFFFF"/>
                </a:solidFill>
                <a:latin typeface="Arial"/>
                <a:cs typeface="Arial"/>
              </a:rPr>
              <a:t>mandatory</a:t>
            </a:r>
            <a:r>
              <a:rPr sz="145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Arial"/>
                <a:cs typeface="Arial"/>
              </a:rPr>
              <a:t>requirements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264110" y="4282332"/>
            <a:ext cx="195897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b="1" spc="-10" dirty="0">
                <a:solidFill>
                  <a:srgbClr val="E3F2FD"/>
                </a:solidFill>
                <a:latin typeface="Arial"/>
                <a:cs typeface="Arial"/>
              </a:rPr>
              <a:t>Technical</a:t>
            </a:r>
            <a:r>
              <a:rPr sz="1750" b="1" spc="-60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1750" b="1" spc="-10" dirty="0">
                <a:solidFill>
                  <a:srgbClr val="E3F2FD"/>
                </a:solidFill>
                <a:latin typeface="Arial"/>
                <a:cs typeface="Arial"/>
              </a:rPr>
              <a:t>Support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871927" y="4615073"/>
            <a:ext cx="2743200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solidFill>
                  <a:srgbClr val="FFFFFF"/>
                </a:solidFill>
                <a:latin typeface="Arial"/>
                <a:cs typeface="Arial"/>
              </a:rPr>
              <a:t>Training</a:t>
            </a:r>
            <a:r>
              <a:rPr sz="145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45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Arial"/>
                <a:cs typeface="Arial"/>
              </a:rPr>
              <a:t>transition</a:t>
            </a:r>
            <a:r>
              <a:rPr sz="145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Arial"/>
                <a:cs typeface="Arial"/>
              </a:rPr>
              <a:t>assistance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297991" y="4135329"/>
            <a:ext cx="213677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b="1" dirty="0">
                <a:solidFill>
                  <a:srgbClr val="E3F2FD"/>
                </a:solidFill>
                <a:latin typeface="Arial"/>
                <a:cs typeface="Arial"/>
              </a:rPr>
              <a:t>Full</a:t>
            </a:r>
            <a:r>
              <a:rPr sz="1750" b="1" spc="-15" dirty="0">
                <a:solidFill>
                  <a:srgbClr val="E3F2FD"/>
                </a:solidFill>
                <a:latin typeface="Arial"/>
                <a:cs typeface="Arial"/>
              </a:rPr>
              <a:t> </a:t>
            </a:r>
            <a:r>
              <a:rPr sz="1750" b="1" spc="-10" dirty="0">
                <a:solidFill>
                  <a:srgbClr val="E3F2FD"/>
                </a:solidFill>
                <a:latin typeface="Arial"/>
                <a:cs typeface="Arial"/>
              </a:rPr>
              <a:t>Implementation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762353" y="4285190"/>
            <a:ext cx="3075305" cy="464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50" b="1" spc="-795" dirty="0">
                <a:solidFill>
                  <a:srgbClr val="64B5F6"/>
                </a:solidFill>
                <a:latin typeface="Arial"/>
                <a:cs typeface="Arial"/>
              </a:rPr>
              <a:t>→</a:t>
            </a:r>
            <a:r>
              <a:rPr sz="1450" spc="-188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450" spc="3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Arial"/>
                <a:cs typeface="Arial"/>
              </a:rPr>
              <a:t>mprehensive</a:t>
            </a:r>
            <a:r>
              <a:rPr sz="145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sz="145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spc="-90" dirty="0">
                <a:solidFill>
                  <a:srgbClr val="FFFFFF"/>
                </a:solidFill>
                <a:latin typeface="Arial"/>
                <a:cs typeface="Arial"/>
              </a:rPr>
              <a:t>transparency</a:t>
            </a:r>
            <a:endParaRPr sz="14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063955" y="4645870"/>
            <a:ext cx="60515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10" dirty="0">
                <a:solidFill>
                  <a:srgbClr val="FFFFFF"/>
                </a:solidFill>
                <a:latin typeface="Arial"/>
                <a:cs typeface="Arial"/>
              </a:rPr>
              <a:t>system</a:t>
            </a:r>
            <a:endParaRPr sz="1450">
              <a:latin typeface="Arial"/>
              <a:cs typeface="Arial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7272130F-71FC-E052-796D-09D67E1C69C4}"/>
              </a:ext>
            </a:extLst>
          </p:cNvPr>
          <p:cNvSpPr txBox="1">
            <a:spLocks/>
          </p:cNvSpPr>
          <p:nvPr/>
        </p:nvSpPr>
        <p:spPr>
          <a:xfrm>
            <a:off x="1022350" y="1044563"/>
            <a:ext cx="13119099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4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Graduated Implementation Strategy</a:t>
            </a:r>
          </a:p>
        </p:txBody>
      </p:sp>
      <p:pic>
        <p:nvPicPr>
          <p:cNvPr id="4" name="object 16">
            <a:extLst>
              <a:ext uri="{FF2B5EF4-FFF2-40B4-BE49-F238E27FC236}">
                <a16:creationId xmlns:a16="http://schemas.microsoft.com/office/drawing/2014/main" id="{96F9FBAC-5E06-6AEA-AE4B-6EE49DAA3852}"/>
              </a:ext>
            </a:extLst>
          </p:cNvPr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9175" y="3935646"/>
            <a:ext cx="12979400" cy="1384258"/>
          </a:xfrm>
          <a:prstGeom prst="rect">
            <a:avLst/>
          </a:prstGeom>
          <a:solidFill>
            <a:schemeClr val="accent5">
              <a:lumMod val="40000"/>
              <a:lumOff val="60000"/>
              <a:alpha val="5000"/>
            </a:schemeClr>
          </a:solidFill>
        </p:spPr>
      </p:pic>
      <p:sp>
        <p:nvSpPr>
          <p:cNvPr id="6" name="object 5">
            <a:extLst>
              <a:ext uri="{FF2B5EF4-FFF2-40B4-BE49-F238E27FC236}">
                <a16:creationId xmlns:a16="http://schemas.microsoft.com/office/drawing/2014/main" id="{ACE646C5-D106-9A96-01C7-883D84AC8307}"/>
              </a:ext>
            </a:extLst>
          </p:cNvPr>
          <p:cNvSpPr/>
          <p:nvPr/>
        </p:nvSpPr>
        <p:spPr>
          <a:xfrm>
            <a:off x="374650" y="432801"/>
            <a:ext cx="14274800" cy="10216149"/>
          </a:xfrm>
          <a:custGeom>
            <a:avLst/>
            <a:gdLst/>
            <a:ahLst/>
            <a:cxnLst/>
            <a:rect l="l" t="t" r="r" b="b"/>
            <a:pathLst>
              <a:path w="14274800" h="7391400">
                <a:moveTo>
                  <a:pt x="14020761" y="0"/>
                </a:moveTo>
                <a:lnTo>
                  <a:pt x="254035" y="0"/>
                </a:lnTo>
                <a:lnTo>
                  <a:pt x="208372" y="4090"/>
                </a:lnTo>
                <a:lnTo>
                  <a:pt x="165394" y="15882"/>
                </a:lnTo>
                <a:lnTo>
                  <a:pt x="125818" y="34660"/>
                </a:lnTo>
                <a:lnTo>
                  <a:pt x="90363" y="59706"/>
                </a:lnTo>
                <a:lnTo>
                  <a:pt x="59745" y="90304"/>
                </a:lnTo>
                <a:lnTo>
                  <a:pt x="34683" y="125736"/>
                </a:lnTo>
                <a:lnTo>
                  <a:pt x="15893" y="165286"/>
                </a:lnTo>
                <a:lnTo>
                  <a:pt x="4092" y="208236"/>
                </a:lnTo>
                <a:lnTo>
                  <a:pt x="0" y="253876"/>
                </a:lnTo>
                <a:lnTo>
                  <a:pt x="0" y="7137529"/>
                </a:lnTo>
                <a:lnTo>
                  <a:pt x="4092" y="7183163"/>
                </a:lnTo>
                <a:lnTo>
                  <a:pt x="15893" y="7226113"/>
                </a:lnTo>
                <a:lnTo>
                  <a:pt x="34683" y="7265663"/>
                </a:lnTo>
                <a:lnTo>
                  <a:pt x="59745" y="7301095"/>
                </a:lnTo>
                <a:lnTo>
                  <a:pt x="90363" y="7331693"/>
                </a:lnTo>
                <a:lnTo>
                  <a:pt x="125818" y="7356739"/>
                </a:lnTo>
                <a:lnTo>
                  <a:pt x="165394" y="7375517"/>
                </a:lnTo>
                <a:lnTo>
                  <a:pt x="208372" y="7387309"/>
                </a:lnTo>
                <a:lnTo>
                  <a:pt x="254035" y="7391400"/>
                </a:lnTo>
                <a:lnTo>
                  <a:pt x="14020761" y="7391400"/>
                </a:lnTo>
                <a:lnTo>
                  <a:pt x="14066424" y="7387309"/>
                </a:lnTo>
                <a:lnTo>
                  <a:pt x="14097802" y="7378700"/>
                </a:lnTo>
                <a:lnTo>
                  <a:pt x="254033" y="7378700"/>
                </a:lnTo>
                <a:lnTo>
                  <a:pt x="205396" y="7373800"/>
                </a:lnTo>
                <a:lnTo>
                  <a:pt x="160095" y="7359747"/>
                </a:lnTo>
                <a:lnTo>
                  <a:pt x="119101" y="7337510"/>
                </a:lnTo>
                <a:lnTo>
                  <a:pt x="83384" y="7308061"/>
                </a:lnTo>
                <a:lnTo>
                  <a:pt x="53915" y="7272367"/>
                </a:lnTo>
                <a:lnTo>
                  <a:pt x="31665" y="7231400"/>
                </a:lnTo>
                <a:lnTo>
                  <a:pt x="17603" y="7186128"/>
                </a:lnTo>
                <a:lnTo>
                  <a:pt x="12700" y="7137529"/>
                </a:lnTo>
                <a:lnTo>
                  <a:pt x="12700" y="253876"/>
                </a:lnTo>
                <a:lnTo>
                  <a:pt x="17603" y="205271"/>
                </a:lnTo>
                <a:lnTo>
                  <a:pt x="31665" y="159999"/>
                </a:lnTo>
                <a:lnTo>
                  <a:pt x="53915" y="119032"/>
                </a:lnTo>
                <a:lnTo>
                  <a:pt x="83384" y="83338"/>
                </a:lnTo>
                <a:lnTo>
                  <a:pt x="119101" y="53889"/>
                </a:lnTo>
                <a:lnTo>
                  <a:pt x="160095" y="31652"/>
                </a:lnTo>
                <a:lnTo>
                  <a:pt x="205396" y="17599"/>
                </a:lnTo>
                <a:lnTo>
                  <a:pt x="254033" y="12700"/>
                </a:lnTo>
                <a:lnTo>
                  <a:pt x="14097802" y="12700"/>
                </a:lnTo>
                <a:lnTo>
                  <a:pt x="14066424" y="4090"/>
                </a:lnTo>
                <a:lnTo>
                  <a:pt x="14020761" y="0"/>
                </a:lnTo>
                <a:close/>
              </a:path>
              <a:path w="14274800" h="7391400">
                <a:moveTo>
                  <a:pt x="14097802" y="12700"/>
                </a:moveTo>
                <a:lnTo>
                  <a:pt x="14020761" y="12700"/>
                </a:lnTo>
                <a:lnTo>
                  <a:pt x="14069399" y="17599"/>
                </a:lnTo>
                <a:lnTo>
                  <a:pt x="14114701" y="31652"/>
                </a:lnTo>
                <a:lnTo>
                  <a:pt x="14155695" y="53889"/>
                </a:lnTo>
                <a:lnTo>
                  <a:pt x="14191413" y="83338"/>
                </a:lnTo>
                <a:lnTo>
                  <a:pt x="14220883" y="119032"/>
                </a:lnTo>
                <a:lnTo>
                  <a:pt x="14243134" y="159999"/>
                </a:lnTo>
                <a:lnTo>
                  <a:pt x="14257196" y="205271"/>
                </a:lnTo>
                <a:lnTo>
                  <a:pt x="14262100" y="253876"/>
                </a:lnTo>
                <a:lnTo>
                  <a:pt x="14262099" y="7137529"/>
                </a:lnTo>
                <a:lnTo>
                  <a:pt x="14257196" y="7186128"/>
                </a:lnTo>
                <a:lnTo>
                  <a:pt x="14243134" y="7231400"/>
                </a:lnTo>
                <a:lnTo>
                  <a:pt x="14220883" y="7272367"/>
                </a:lnTo>
                <a:lnTo>
                  <a:pt x="14191413" y="7308061"/>
                </a:lnTo>
                <a:lnTo>
                  <a:pt x="14155695" y="7337510"/>
                </a:lnTo>
                <a:lnTo>
                  <a:pt x="14114701" y="7359747"/>
                </a:lnTo>
                <a:lnTo>
                  <a:pt x="14069399" y="7373800"/>
                </a:lnTo>
                <a:lnTo>
                  <a:pt x="14020761" y="7378700"/>
                </a:lnTo>
                <a:lnTo>
                  <a:pt x="14097802" y="7378700"/>
                </a:lnTo>
                <a:lnTo>
                  <a:pt x="14148977" y="7356739"/>
                </a:lnTo>
                <a:lnTo>
                  <a:pt x="14184433" y="7331693"/>
                </a:lnTo>
                <a:lnTo>
                  <a:pt x="14215051" y="7301095"/>
                </a:lnTo>
                <a:lnTo>
                  <a:pt x="14240115" y="7265663"/>
                </a:lnTo>
                <a:lnTo>
                  <a:pt x="14258906" y="7226113"/>
                </a:lnTo>
                <a:lnTo>
                  <a:pt x="14270706" y="7183163"/>
                </a:lnTo>
                <a:lnTo>
                  <a:pt x="14274800" y="7137529"/>
                </a:lnTo>
                <a:lnTo>
                  <a:pt x="14274800" y="253876"/>
                </a:lnTo>
                <a:lnTo>
                  <a:pt x="14270706" y="208236"/>
                </a:lnTo>
                <a:lnTo>
                  <a:pt x="14258906" y="165286"/>
                </a:lnTo>
                <a:lnTo>
                  <a:pt x="14240115" y="125736"/>
                </a:lnTo>
                <a:lnTo>
                  <a:pt x="14215051" y="90304"/>
                </a:lnTo>
                <a:lnTo>
                  <a:pt x="14184433" y="59706"/>
                </a:lnTo>
                <a:lnTo>
                  <a:pt x="14148977" y="34660"/>
                </a:lnTo>
                <a:lnTo>
                  <a:pt x="14109402" y="15882"/>
                </a:lnTo>
                <a:lnTo>
                  <a:pt x="14097802" y="12700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object 12">
            <a:extLst>
              <a:ext uri="{FF2B5EF4-FFF2-40B4-BE49-F238E27FC236}">
                <a16:creationId xmlns:a16="http://schemas.microsoft.com/office/drawing/2014/main" id="{6E2FA794-478A-43C9-3EBA-84B00DBF7E09}"/>
              </a:ext>
            </a:extLst>
          </p:cNvPr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450" y="6529171"/>
            <a:ext cx="6299200" cy="2467166"/>
          </a:xfrm>
          <a:prstGeom prst="rect">
            <a:avLst/>
          </a:prstGeom>
          <a:solidFill>
            <a:srgbClr val="00A500">
              <a:alpha val="19830"/>
            </a:srgbClr>
          </a:solidFill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397084" y="4189112"/>
            <a:ext cx="12233645" cy="120026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50000"/>
              </a:lnSpc>
              <a:spcBef>
                <a:spcPts val="1100"/>
              </a:spcBef>
            </a:pPr>
            <a:r>
              <a:rPr sz="2000" b="1" dirty="0">
                <a:solidFill>
                  <a:srgbClr val="B2EBF2"/>
                </a:solidFill>
                <a:latin typeface="Arial"/>
                <a:cs typeface="Arial"/>
              </a:rPr>
              <a:t>2024</a:t>
            </a:r>
            <a:r>
              <a:rPr sz="2000" b="1" spc="10" dirty="0">
                <a:solidFill>
                  <a:srgbClr val="B2EBF2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2EBF2"/>
                </a:solidFill>
                <a:latin typeface="Arial"/>
                <a:cs typeface="Arial"/>
              </a:rPr>
              <a:t>Electoral</a:t>
            </a:r>
            <a:r>
              <a:rPr sz="2000" b="1" spc="10" dirty="0">
                <a:solidFill>
                  <a:srgbClr val="B2EBF2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2EBF2"/>
                </a:solidFill>
                <a:latin typeface="Arial"/>
                <a:cs typeface="Arial"/>
              </a:rPr>
              <a:t>Matters</a:t>
            </a:r>
            <a:r>
              <a:rPr sz="2000" b="1" spc="15" dirty="0">
                <a:solidFill>
                  <a:srgbClr val="B2EBF2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B2EBF2"/>
                </a:solidFill>
                <a:latin typeface="Arial"/>
                <a:cs typeface="Arial"/>
              </a:rPr>
              <a:t>Amendment</a:t>
            </a:r>
            <a:r>
              <a:rPr sz="2000" b="1" spc="10" dirty="0">
                <a:solidFill>
                  <a:srgbClr val="B2EBF2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2EBF2"/>
                </a:solidFill>
                <a:latin typeface="Arial"/>
                <a:cs typeface="Arial"/>
              </a:rPr>
              <a:t>Bill</a:t>
            </a:r>
            <a:r>
              <a:rPr sz="2000" b="1" spc="15" dirty="0">
                <a:solidFill>
                  <a:srgbClr val="B2EBF2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B2EBF2"/>
                </a:solidFill>
                <a:latin typeface="Arial"/>
                <a:cs typeface="Arial"/>
              </a:rPr>
              <a:t>Crisis</a:t>
            </a:r>
            <a:endParaRPr sz="2000" dirty="0">
              <a:latin typeface="Arial"/>
              <a:cs typeface="Arial"/>
            </a:endParaRPr>
          </a:p>
          <a:p>
            <a:pPr marL="12700" marR="2346960">
              <a:lnSpc>
                <a:spcPct val="150000"/>
              </a:lnSpc>
              <a:spcBef>
                <a:spcPts val="1140"/>
              </a:spcBef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Removed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donation</a:t>
            </a:r>
            <a:r>
              <a:rPr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cap</a:t>
            </a:r>
            <a:r>
              <a:rPr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entirely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Paused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disclosure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requirements 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PPFA</a:t>
            </a:r>
            <a:r>
              <a:rPr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rendered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meaningless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22350" y="6103112"/>
            <a:ext cx="12979400" cy="1028537"/>
            <a:chOff x="1022350" y="5213350"/>
            <a:chExt cx="12979400" cy="812800"/>
          </a:xfrm>
        </p:grpSpPr>
        <p:pic>
          <p:nvPicPr>
            <p:cNvPr id="12" name="object 12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5213350"/>
              <a:ext cx="12979400" cy="812800"/>
            </a:xfrm>
            <a:prstGeom prst="rect">
              <a:avLst/>
            </a:prstGeom>
            <a:solidFill>
              <a:schemeClr val="accent2">
                <a:lumMod val="75000"/>
                <a:alpha val="35000"/>
              </a:schemeClr>
            </a:solidFill>
          </p:spPr>
        </p:pic>
        <p:sp>
          <p:nvSpPr>
            <p:cNvPr id="13" name="object 13"/>
            <p:cNvSpPr/>
            <p:nvPr/>
          </p:nvSpPr>
          <p:spPr>
            <a:xfrm>
              <a:off x="1022350" y="5213350"/>
              <a:ext cx="12979400" cy="812800"/>
            </a:xfrm>
            <a:custGeom>
              <a:avLst/>
              <a:gdLst/>
              <a:ahLst/>
              <a:cxnLst/>
              <a:rect l="l" t="t" r="r" b="b"/>
              <a:pathLst>
                <a:path w="12979400" h="812800">
                  <a:moveTo>
                    <a:pt x="12852374" y="0"/>
                  </a:moveTo>
                  <a:lnTo>
                    <a:pt x="127019" y="0"/>
                  </a:lnTo>
                  <a:lnTo>
                    <a:pt x="77577" y="9980"/>
                  </a:lnTo>
                  <a:lnTo>
                    <a:pt x="37203" y="37197"/>
                  </a:lnTo>
                  <a:lnTo>
                    <a:pt x="9981" y="77566"/>
                  </a:lnTo>
                  <a:lnTo>
                    <a:pt x="0" y="127000"/>
                  </a:lnTo>
                  <a:lnTo>
                    <a:pt x="0" y="685800"/>
                  </a:lnTo>
                  <a:lnTo>
                    <a:pt x="9981" y="735233"/>
                  </a:lnTo>
                  <a:lnTo>
                    <a:pt x="37203" y="775602"/>
                  </a:lnTo>
                  <a:lnTo>
                    <a:pt x="77577" y="802819"/>
                  </a:lnTo>
                  <a:lnTo>
                    <a:pt x="127019" y="812800"/>
                  </a:lnTo>
                  <a:lnTo>
                    <a:pt x="12852374" y="812800"/>
                  </a:lnTo>
                  <a:lnTo>
                    <a:pt x="12901818" y="802819"/>
                  </a:lnTo>
                  <a:lnTo>
                    <a:pt x="12905853" y="800100"/>
                  </a:lnTo>
                  <a:lnTo>
                    <a:pt x="127017" y="800100"/>
                  </a:lnTo>
                  <a:lnTo>
                    <a:pt x="82519" y="791117"/>
                  </a:lnTo>
                  <a:lnTo>
                    <a:pt x="46182" y="766622"/>
                  </a:lnTo>
                  <a:lnTo>
                    <a:pt x="21683" y="730290"/>
                  </a:lnTo>
                  <a:lnTo>
                    <a:pt x="12700" y="685800"/>
                  </a:lnTo>
                  <a:lnTo>
                    <a:pt x="12700" y="127000"/>
                  </a:lnTo>
                  <a:lnTo>
                    <a:pt x="21683" y="82509"/>
                  </a:lnTo>
                  <a:lnTo>
                    <a:pt x="46182" y="46177"/>
                  </a:lnTo>
                  <a:lnTo>
                    <a:pt x="82519" y="21682"/>
                  </a:lnTo>
                  <a:lnTo>
                    <a:pt x="127017" y="12700"/>
                  </a:lnTo>
                  <a:lnTo>
                    <a:pt x="12905853" y="12700"/>
                  </a:lnTo>
                  <a:lnTo>
                    <a:pt x="12901818" y="9980"/>
                  </a:lnTo>
                  <a:lnTo>
                    <a:pt x="12852374" y="0"/>
                  </a:lnTo>
                  <a:close/>
                </a:path>
                <a:path w="12979400" h="812800">
                  <a:moveTo>
                    <a:pt x="12905853" y="12700"/>
                  </a:moveTo>
                  <a:lnTo>
                    <a:pt x="12852387" y="12700"/>
                  </a:lnTo>
                  <a:lnTo>
                    <a:pt x="12896882" y="21682"/>
                  </a:lnTo>
                  <a:lnTo>
                    <a:pt x="12933218" y="46177"/>
                  </a:lnTo>
                  <a:lnTo>
                    <a:pt x="12957716" y="82509"/>
                  </a:lnTo>
                  <a:lnTo>
                    <a:pt x="12966700" y="127000"/>
                  </a:lnTo>
                  <a:lnTo>
                    <a:pt x="12966700" y="685800"/>
                  </a:lnTo>
                  <a:lnTo>
                    <a:pt x="12957716" y="730290"/>
                  </a:lnTo>
                  <a:lnTo>
                    <a:pt x="12933218" y="766622"/>
                  </a:lnTo>
                  <a:lnTo>
                    <a:pt x="12896882" y="791117"/>
                  </a:lnTo>
                  <a:lnTo>
                    <a:pt x="12852387" y="800100"/>
                  </a:lnTo>
                  <a:lnTo>
                    <a:pt x="12905853" y="800100"/>
                  </a:lnTo>
                  <a:lnTo>
                    <a:pt x="12942195" y="775602"/>
                  </a:lnTo>
                  <a:lnTo>
                    <a:pt x="12969417" y="735233"/>
                  </a:lnTo>
                  <a:lnTo>
                    <a:pt x="12979400" y="685800"/>
                  </a:lnTo>
                  <a:lnTo>
                    <a:pt x="12979400" y="127000"/>
                  </a:lnTo>
                  <a:lnTo>
                    <a:pt x="12969417" y="77566"/>
                  </a:lnTo>
                  <a:lnTo>
                    <a:pt x="12942195" y="37197"/>
                  </a:lnTo>
                  <a:lnTo>
                    <a:pt x="12905853" y="12700"/>
                  </a:lnTo>
                  <a:close/>
                </a:path>
              </a:pathLst>
            </a:custGeom>
            <a:solidFill>
              <a:srgbClr val="F4433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342655" y="6182978"/>
            <a:ext cx="12267209" cy="7924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50000"/>
              </a:lnSpc>
              <a:spcBef>
                <a:spcPts val="100"/>
              </a:spcBef>
            </a:pPr>
            <a:r>
              <a:rPr b="1" spc="-10" dirty="0">
                <a:solidFill>
                  <a:srgbClr val="FFFFFF"/>
                </a:solidFill>
                <a:latin typeface="Arial"/>
                <a:cs typeface="Arial"/>
              </a:rPr>
              <a:t>Institutional</a:t>
            </a:r>
            <a:r>
              <a:rPr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Memory</a:t>
            </a:r>
            <a:r>
              <a:rPr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FFFFFF"/>
                </a:solidFill>
                <a:latin typeface="Arial"/>
                <a:cs typeface="Arial"/>
              </a:rPr>
              <a:t>Challenge</a:t>
            </a:r>
            <a:endParaRPr dirty="0">
              <a:latin typeface="Arial"/>
              <a:cs typeface="Arial"/>
            </a:endParaRPr>
          </a:p>
          <a:p>
            <a:pPr marL="12700">
              <a:lnSpc>
                <a:spcPct val="150000"/>
              </a:lnSpc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Parties</a:t>
            </a:r>
            <a:r>
              <a:rPr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remember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benefits</a:t>
            </a:r>
            <a:r>
              <a:rPr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opacity: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reduced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scrutiny,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unlimited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funding,</a:t>
            </a:r>
            <a:r>
              <a:rPr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criticism</a:t>
            </a:r>
            <a:r>
              <a:rPr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donor</a:t>
            </a:r>
            <a:r>
              <a:rPr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relationships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998149" y="7606238"/>
            <a:ext cx="13003601" cy="2134000"/>
            <a:chOff x="998149" y="6407150"/>
            <a:chExt cx="13003601" cy="2134000"/>
          </a:xfrm>
        </p:grpSpPr>
        <p:pic>
          <p:nvPicPr>
            <p:cNvPr id="16" name="object 16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98149" y="6407150"/>
              <a:ext cx="12979400" cy="2134000"/>
            </a:xfrm>
            <a:prstGeom prst="rect">
              <a:avLst/>
            </a:prstGeom>
            <a:solidFill>
              <a:schemeClr val="accent5">
                <a:lumMod val="40000"/>
                <a:lumOff val="60000"/>
                <a:alpha val="5000"/>
              </a:schemeClr>
            </a:solidFill>
          </p:spPr>
        </p:pic>
        <p:sp>
          <p:nvSpPr>
            <p:cNvPr id="17" name="object 17"/>
            <p:cNvSpPr/>
            <p:nvPr/>
          </p:nvSpPr>
          <p:spPr>
            <a:xfrm>
              <a:off x="1022350" y="6407150"/>
              <a:ext cx="12979400" cy="2134000"/>
            </a:xfrm>
            <a:custGeom>
              <a:avLst/>
              <a:gdLst/>
              <a:ahLst/>
              <a:cxnLst/>
              <a:rect l="l" t="t" r="r" b="b"/>
              <a:pathLst>
                <a:path w="12979400" h="18669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714500"/>
                  </a:lnTo>
                  <a:lnTo>
                    <a:pt x="7770" y="1762670"/>
                  </a:lnTo>
                  <a:lnTo>
                    <a:pt x="29408" y="1804505"/>
                  </a:lnTo>
                  <a:lnTo>
                    <a:pt x="62404" y="1837495"/>
                  </a:lnTo>
                  <a:lnTo>
                    <a:pt x="104245" y="1859130"/>
                  </a:lnTo>
                  <a:lnTo>
                    <a:pt x="152423" y="1866900"/>
                  </a:lnTo>
                  <a:lnTo>
                    <a:pt x="12826974" y="1866900"/>
                  </a:lnTo>
                  <a:lnTo>
                    <a:pt x="12875155" y="1859130"/>
                  </a:lnTo>
                  <a:lnTo>
                    <a:pt x="12884690" y="1854200"/>
                  </a:lnTo>
                  <a:lnTo>
                    <a:pt x="152421" y="1854200"/>
                  </a:lnTo>
                  <a:lnTo>
                    <a:pt x="108258" y="1847077"/>
                  </a:lnTo>
                  <a:lnTo>
                    <a:pt x="69903" y="1827245"/>
                  </a:lnTo>
                  <a:lnTo>
                    <a:pt x="39658" y="1797004"/>
                  </a:lnTo>
                  <a:lnTo>
                    <a:pt x="19823" y="1758655"/>
                  </a:lnTo>
                  <a:lnTo>
                    <a:pt x="12700" y="17145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8669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714500"/>
                  </a:lnTo>
                  <a:lnTo>
                    <a:pt x="12959576" y="1758655"/>
                  </a:lnTo>
                  <a:lnTo>
                    <a:pt x="12939740" y="1797004"/>
                  </a:lnTo>
                  <a:lnTo>
                    <a:pt x="12909493" y="1827245"/>
                  </a:lnTo>
                  <a:lnTo>
                    <a:pt x="12871137" y="1847077"/>
                  </a:lnTo>
                  <a:lnTo>
                    <a:pt x="12826974" y="1854200"/>
                  </a:lnTo>
                  <a:lnTo>
                    <a:pt x="12884690" y="1854200"/>
                  </a:lnTo>
                  <a:lnTo>
                    <a:pt x="12916997" y="1837495"/>
                  </a:lnTo>
                  <a:lnTo>
                    <a:pt x="12949992" y="1804505"/>
                  </a:lnTo>
                  <a:lnTo>
                    <a:pt x="12971629" y="1762670"/>
                  </a:lnTo>
                  <a:lnTo>
                    <a:pt x="12979400" y="17145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00BCD4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150340" y="7205268"/>
              <a:ext cx="63500" cy="673100"/>
            </a:xfrm>
            <a:custGeom>
              <a:avLst/>
              <a:gdLst/>
              <a:ahLst/>
              <a:cxnLst/>
              <a:rect l="l" t="t" r="r" b="b"/>
              <a:pathLst>
                <a:path w="63500" h="673100">
                  <a:moveTo>
                    <a:pt x="63500" y="641350"/>
                  </a:moveTo>
                  <a:lnTo>
                    <a:pt x="60998" y="628992"/>
                  </a:lnTo>
                  <a:lnTo>
                    <a:pt x="54190" y="618896"/>
                  </a:lnTo>
                  <a:lnTo>
                    <a:pt x="44107" y="612101"/>
                  </a:lnTo>
                  <a:lnTo>
                    <a:pt x="31750" y="609600"/>
                  </a:lnTo>
                  <a:lnTo>
                    <a:pt x="19392" y="612101"/>
                  </a:lnTo>
                  <a:lnTo>
                    <a:pt x="9296" y="618896"/>
                  </a:lnTo>
                  <a:lnTo>
                    <a:pt x="2489" y="628992"/>
                  </a:lnTo>
                  <a:lnTo>
                    <a:pt x="0" y="641350"/>
                  </a:lnTo>
                  <a:lnTo>
                    <a:pt x="2489" y="653707"/>
                  </a:lnTo>
                  <a:lnTo>
                    <a:pt x="9296" y="663803"/>
                  </a:lnTo>
                  <a:lnTo>
                    <a:pt x="19392" y="670610"/>
                  </a:lnTo>
                  <a:lnTo>
                    <a:pt x="31750" y="673100"/>
                  </a:lnTo>
                  <a:lnTo>
                    <a:pt x="44107" y="670610"/>
                  </a:lnTo>
                  <a:lnTo>
                    <a:pt x="54190" y="663803"/>
                  </a:lnTo>
                  <a:lnTo>
                    <a:pt x="60998" y="653707"/>
                  </a:lnTo>
                  <a:lnTo>
                    <a:pt x="63500" y="641350"/>
                  </a:lnTo>
                  <a:close/>
                </a:path>
                <a:path w="63500" h="673100">
                  <a:moveTo>
                    <a:pt x="63500" y="438150"/>
                  </a:moveTo>
                  <a:lnTo>
                    <a:pt x="60998" y="425792"/>
                  </a:lnTo>
                  <a:lnTo>
                    <a:pt x="54190" y="415696"/>
                  </a:lnTo>
                  <a:lnTo>
                    <a:pt x="44107" y="408901"/>
                  </a:lnTo>
                  <a:lnTo>
                    <a:pt x="31750" y="406400"/>
                  </a:lnTo>
                  <a:lnTo>
                    <a:pt x="19392" y="408901"/>
                  </a:lnTo>
                  <a:lnTo>
                    <a:pt x="9296" y="415696"/>
                  </a:lnTo>
                  <a:lnTo>
                    <a:pt x="2489" y="425792"/>
                  </a:lnTo>
                  <a:lnTo>
                    <a:pt x="0" y="438150"/>
                  </a:lnTo>
                  <a:lnTo>
                    <a:pt x="2489" y="450507"/>
                  </a:lnTo>
                  <a:lnTo>
                    <a:pt x="9296" y="460603"/>
                  </a:lnTo>
                  <a:lnTo>
                    <a:pt x="19392" y="467410"/>
                  </a:lnTo>
                  <a:lnTo>
                    <a:pt x="31750" y="469900"/>
                  </a:lnTo>
                  <a:lnTo>
                    <a:pt x="44107" y="467410"/>
                  </a:lnTo>
                  <a:lnTo>
                    <a:pt x="54190" y="460603"/>
                  </a:lnTo>
                  <a:lnTo>
                    <a:pt x="60998" y="450507"/>
                  </a:lnTo>
                  <a:lnTo>
                    <a:pt x="63500" y="438150"/>
                  </a:lnTo>
                  <a:close/>
                </a:path>
                <a:path w="63500" h="673100">
                  <a:moveTo>
                    <a:pt x="63500" y="234950"/>
                  </a:moveTo>
                  <a:lnTo>
                    <a:pt x="60998" y="222592"/>
                  </a:lnTo>
                  <a:lnTo>
                    <a:pt x="54190" y="212496"/>
                  </a:lnTo>
                  <a:lnTo>
                    <a:pt x="44107" y="205701"/>
                  </a:lnTo>
                  <a:lnTo>
                    <a:pt x="31750" y="203200"/>
                  </a:lnTo>
                  <a:lnTo>
                    <a:pt x="19392" y="205701"/>
                  </a:lnTo>
                  <a:lnTo>
                    <a:pt x="9296" y="212496"/>
                  </a:lnTo>
                  <a:lnTo>
                    <a:pt x="2489" y="222592"/>
                  </a:lnTo>
                  <a:lnTo>
                    <a:pt x="0" y="234950"/>
                  </a:lnTo>
                  <a:lnTo>
                    <a:pt x="2489" y="247307"/>
                  </a:lnTo>
                  <a:lnTo>
                    <a:pt x="9296" y="257403"/>
                  </a:lnTo>
                  <a:lnTo>
                    <a:pt x="19392" y="264210"/>
                  </a:lnTo>
                  <a:lnTo>
                    <a:pt x="31750" y="266700"/>
                  </a:lnTo>
                  <a:lnTo>
                    <a:pt x="44107" y="264210"/>
                  </a:lnTo>
                  <a:lnTo>
                    <a:pt x="54190" y="257403"/>
                  </a:lnTo>
                  <a:lnTo>
                    <a:pt x="60998" y="247307"/>
                  </a:lnTo>
                  <a:lnTo>
                    <a:pt x="63500" y="234950"/>
                  </a:lnTo>
                  <a:close/>
                </a:path>
                <a:path w="63500" h="673100">
                  <a:moveTo>
                    <a:pt x="63500" y="31750"/>
                  </a:moveTo>
                  <a:lnTo>
                    <a:pt x="60998" y="19392"/>
                  </a:lnTo>
                  <a:lnTo>
                    <a:pt x="54190" y="9296"/>
                  </a:lnTo>
                  <a:lnTo>
                    <a:pt x="44107" y="2501"/>
                  </a:lnTo>
                  <a:lnTo>
                    <a:pt x="31750" y="0"/>
                  </a:lnTo>
                  <a:lnTo>
                    <a:pt x="19392" y="2501"/>
                  </a:lnTo>
                  <a:lnTo>
                    <a:pt x="9296" y="9296"/>
                  </a:lnTo>
                  <a:lnTo>
                    <a:pt x="2489" y="19392"/>
                  </a:lnTo>
                  <a:lnTo>
                    <a:pt x="0" y="31750"/>
                  </a:lnTo>
                  <a:lnTo>
                    <a:pt x="2489" y="44107"/>
                  </a:lnTo>
                  <a:lnTo>
                    <a:pt x="9296" y="54203"/>
                  </a:lnTo>
                  <a:lnTo>
                    <a:pt x="19392" y="61010"/>
                  </a:lnTo>
                  <a:lnTo>
                    <a:pt x="31750" y="63500"/>
                  </a:lnTo>
                  <a:lnTo>
                    <a:pt x="44107" y="61010"/>
                  </a:lnTo>
                  <a:lnTo>
                    <a:pt x="54190" y="54203"/>
                  </a:lnTo>
                  <a:lnTo>
                    <a:pt x="60998" y="44107"/>
                  </a:lnTo>
                  <a:lnTo>
                    <a:pt x="63500" y="317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397084" y="7540835"/>
            <a:ext cx="11886209" cy="188891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2000" b="1" dirty="0">
                <a:solidFill>
                  <a:srgbClr val="B2EBF2"/>
                </a:solidFill>
                <a:latin typeface="Arial"/>
                <a:cs typeface="Arial"/>
              </a:rPr>
              <a:t>Digital</a:t>
            </a:r>
            <a:r>
              <a:rPr sz="2000" b="1" spc="5" dirty="0">
                <a:solidFill>
                  <a:srgbClr val="B2EBF2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2EBF2"/>
                </a:solidFill>
                <a:latin typeface="Arial"/>
                <a:cs typeface="Arial"/>
              </a:rPr>
              <a:t>Solutions</a:t>
            </a:r>
            <a:r>
              <a:rPr sz="2000" b="1" spc="10" dirty="0">
                <a:solidFill>
                  <a:srgbClr val="B2EBF2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2EBF2"/>
                </a:solidFill>
                <a:latin typeface="Arial"/>
                <a:cs typeface="Arial"/>
              </a:rPr>
              <a:t>for</a:t>
            </a:r>
            <a:r>
              <a:rPr sz="2000" b="1" spc="10" dirty="0">
                <a:solidFill>
                  <a:srgbClr val="B2EBF2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B2EBF2"/>
                </a:solidFill>
                <a:latin typeface="Arial"/>
                <a:cs typeface="Arial"/>
              </a:rPr>
              <a:t>SA</a:t>
            </a:r>
            <a:r>
              <a:rPr sz="2000" b="1" spc="-65" dirty="0">
                <a:solidFill>
                  <a:srgbClr val="B2EBF2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B2EBF2"/>
                </a:solidFill>
                <a:latin typeface="Arial"/>
                <a:cs typeface="Arial"/>
              </a:rPr>
              <a:t>Context</a:t>
            </a:r>
            <a:endParaRPr lang="en-US" sz="2000" b="1" spc="-10" dirty="0">
              <a:solidFill>
                <a:srgbClr val="B2EBF2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endParaRPr sz="1400" dirty="0">
              <a:latin typeface="Arial"/>
              <a:cs typeface="Arial"/>
            </a:endParaRPr>
          </a:p>
          <a:p>
            <a:pPr marL="12700">
              <a:lnSpc>
                <a:spcPts val="1760"/>
              </a:lnSpc>
              <a:spcBef>
                <a:spcPts val="600"/>
              </a:spcBef>
            </a:pP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Mobile-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first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platforms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accessibility</a:t>
            </a:r>
            <a:endParaRPr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600"/>
              </a:spcBef>
            </a:pP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Multi-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language</a:t>
            </a:r>
            <a:r>
              <a:rPr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interfaces</a:t>
            </a:r>
            <a:r>
              <a:rPr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(11</a:t>
            </a:r>
            <a:r>
              <a:rPr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official</a:t>
            </a:r>
            <a:r>
              <a:rPr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languages)</a:t>
            </a:r>
            <a:r>
              <a:rPr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lang="en-US" spc="50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600"/>
              </a:spcBef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Automated</a:t>
            </a:r>
            <a:r>
              <a:rPr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rand-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amount</a:t>
            </a:r>
            <a:r>
              <a:rPr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tracking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inflation</a:t>
            </a:r>
            <a:r>
              <a:rPr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adjustments </a:t>
            </a:r>
            <a:endParaRPr lang="en-US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600"/>
              </a:spcBef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Integration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SARS</a:t>
            </a:r>
            <a:r>
              <a:rPr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Companies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House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databases</a:t>
            </a:r>
            <a:endParaRPr dirty="0">
              <a:latin typeface="Arial"/>
              <a:cs typeface="Arial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C4B3555-C2C6-D4F7-C552-4B2453787D4F}"/>
              </a:ext>
            </a:extLst>
          </p:cNvPr>
          <p:cNvCxnSpPr>
            <a:cxnSpLocks/>
          </p:cNvCxnSpPr>
          <p:nvPr/>
        </p:nvCxnSpPr>
        <p:spPr>
          <a:xfrm>
            <a:off x="730250" y="3181350"/>
            <a:ext cx="13483449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Title 1">
            <a:extLst>
              <a:ext uri="{FF2B5EF4-FFF2-40B4-BE49-F238E27FC236}">
                <a16:creationId xmlns:a16="http://schemas.microsoft.com/office/drawing/2014/main" id="{57086506-FFDF-AC45-98DE-C247A1292847}"/>
              </a:ext>
            </a:extLst>
          </p:cNvPr>
          <p:cNvSpPr txBox="1">
            <a:spLocks/>
          </p:cNvSpPr>
          <p:nvPr/>
        </p:nvSpPr>
        <p:spPr>
          <a:xfrm>
            <a:off x="1022350" y="1499262"/>
            <a:ext cx="13119099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South Africa: Implementation Crisis &amp; Digital Opportunity</a:t>
            </a: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4B918F1D-7382-588B-583E-73AF6D98BAFA}"/>
              </a:ext>
            </a:extLst>
          </p:cNvPr>
          <p:cNvSpPr/>
          <p:nvPr/>
        </p:nvSpPr>
        <p:spPr>
          <a:xfrm>
            <a:off x="374650" y="432801"/>
            <a:ext cx="14274800" cy="10444749"/>
          </a:xfrm>
          <a:custGeom>
            <a:avLst/>
            <a:gdLst/>
            <a:ahLst/>
            <a:cxnLst/>
            <a:rect l="l" t="t" r="r" b="b"/>
            <a:pathLst>
              <a:path w="14274800" h="7391400">
                <a:moveTo>
                  <a:pt x="14020761" y="0"/>
                </a:moveTo>
                <a:lnTo>
                  <a:pt x="254035" y="0"/>
                </a:lnTo>
                <a:lnTo>
                  <a:pt x="208372" y="4090"/>
                </a:lnTo>
                <a:lnTo>
                  <a:pt x="165394" y="15882"/>
                </a:lnTo>
                <a:lnTo>
                  <a:pt x="125818" y="34660"/>
                </a:lnTo>
                <a:lnTo>
                  <a:pt x="90363" y="59706"/>
                </a:lnTo>
                <a:lnTo>
                  <a:pt x="59745" y="90304"/>
                </a:lnTo>
                <a:lnTo>
                  <a:pt x="34683" y="125736"/>
                </a:lnTo>
                <a:lnTo>
                  <a:pt x="15893" y="165286"/>
                </a:lnTo>
                <a:lnTo>
                  <a:pt x="4092" y="208236"/>
                </a:lnTo>
                <a:lnTo>
                  <a:pt x="0" y="253876"/>
                </a:lnTo>
                <a:lnTo>
                  <a:pt x="0" y="7137529"/>
                </a:lnTo>
                <a:lnTo>
                  <a:pt x="4092" y="7183163"/>
                </a:lnTo>
                <a:lnTo>
                  <a:pt x="15893" y="7226113"/>
                </a:lnTo>
                <a:lnTo>
                  <a:pt x="34683" y="7265663"/>
                </a:lnTo>
                <a:lnTo>
                  <a:pt x="59745" y="7301095"/>
                </a:lnTo>
                <a:lnTo>
                  <a:pt x="90363" y="7331693"/>
                </a:lnTo>
                <a:lnTo>
                  <a:pt x="125818" y="7356739"/>
                </a:lnTo>
                <a:lnTo>
                  <a:pt x="165394" y="7375517"/>
                </a:lnTo>
                <a:lnTo>
                  <a:pt x="208372" y="7387309"/>
                </a:lnTo>
                <a:lnTo>
                  <a:pt x="254035" y="7391400"/>
                </a:lnTo>
                <a:lnTo>
                  <a:pt x="14020761" y="7391400"/>
                </a:lnTo>
                <a:lnTo>
                  <a:pt x="14066424" y="7387309"/>
                </a:lnTo>
                <a:lnTo>
                  <a:pt x="14097802" y="7378700"/>
                </a:lnTo>
                <a:lnTo>
                  <a:pt x="254033" y="7378700"/>
                </a:lnTo>
                <a:lnTo>
                  <a:pt x="205396" y="7373800"/>
                </a:lnTo>
                <a:lnTo>
                  <a:pt x="160095" y="7359747"/>
                </a:lnTo>
                <a:lnTo>
                  <a:pt x="119101" y="7337510"/>
                </a:lnTo>
                <a:lnTo>
                  <a:pt x="83384" y="7308061"/>
                </a:lnTo>
                <a:lnTo>
                  <a:pt x="53915" y="7272367"/>
                </a:lnTo>
                <a:lnTo>
                  <a:pt x="31665" y="7231400"/>
                </a:lnTo>
                <a:lnTo>
                  <a:pt x="17603" y="7186128"/>
                </a:lnTo>
                <a:lnTo>
                  <a:pt x="12700" y="7137529"/>
                </a:lnTo>
                <a:lnTo>
                  <a:pt x="12700" y="253876"/>
                </a:lnTo>
                <a:lnTo>
                  <a:pt x="17603" y="205271"/>
                </a:lnTo>
                <a:lnTo>
                  <a:pt x="31665" y="159999"/>
                </a:lnTo>
                <a:lnTo>
                  <a:pt x="53915" y="119032"/>
                </a:lnTo>
                <a:lnTo>
                  <a:pt x="83384" y="83338"/>
                </a:lnTo>
                <a:lnTo>
                  <a:pt x="119101" y="53889"/>
                </a:lnTo>
                <a:lnTo>
                  <a:pt x="160095" y="31652"/>
                </a:lnTo>
                <a:lnTo>
                  <a:pt x="205396" y="17599"/>
                </a:lnTo>
                <a:lnTo>
                  <a:pt x="254033" y="12700"/>
                </a:lnTo>
                <a:lnTo>
                  <a:pt x="14097802" y="12700"/>
                </a:lnTo>
                <a:lnTo>
                  <a:pt x="14066424" y="4090"/>
                </a:lnTo>
                <a:lnTo>
                  <a:pt x="14020761" y="0"/>
                </a:lnTo>
                <a:close/>
              </a:path>
              <a:path w="14274800" h="7391400">
                <a:moveTo>
                  <a:pt x="14097802" y="12700"/>
                </a:moveTo>
                <a:lnTo>
                  <a:pt x="14020761" y="12700"/>
                </a:lnTo>
                <a:lnTo>
                  <a:pt x="14069399" y="17599"/>
                </a:lnTo>
                <a:lnTo>
                  <a:pt x="14114701" y="31652"/>
                </a:lnTo>
                <a:lnTo>
                  <a:pt x="14155695" y="53889"/>
                </a:lnTo>
                <a:lnTo>
                  <a:pt x="14191413" y="83338"/>
                </a:lnTo>
                <a:lnTo>
                  <a:pt x="14220883" y="119032"/>
                </a:lnTo>
                <a:lnTo>
                  <a:pt x="14243134" y="159999"/>
                </a:lnTo>
                <a:lnTo>
                  <a:pt x="14257196" y="205271"/>
                </a:lnTo>
                <a:lnTo>
                  <a:pt x="14262100" y="253876"/>
                </a:lnTo>
                <a:lnTo>
                  <a:pt x="14262099" y="7137529"/>
                </a:lnTo>
                <a:lnTo>
                  <a:pt x="14257196" y="7186128"/>
                </a:lnTo>
                <a:lnTo>
                  <a:pt x="14243134" y="7231400"/>
                </a:lnTo>
                <a:lnTo>
                  <a:pt x="14220883" y="7272367"/>
                </a:lnTo>
                <a:lnTo>
                  <a:pt x="14191413" y="7308061"/>
                </a:lnTo>
                <a:lnTo>
                  <a:pt x="14155695" y="7337510"/>
                </a:lnTo>
                <a:lnTo>
                  <a:pt x="14114701" y="7359747"/>
                </a:lnTo>
                <a:lnTo>
                  <a:pt x="14069399" y="7373800"/>
                </a:lnTo>
                <a:lnTo>
                  <a:pt x="14020761" y="7378700"/>
                </a:lnTo>
                <a:lnTo>
                  <a:pt x="14097802" y="7378700"/>
                </a:lnTo>
                <a:lnTo>
                  <a:pt x="14148977" y="7356739"/>
                </a:lnTo>
                <a:lnTo>
                  <a:pt x="14184433" y="7331693"/>
                </a:lnTo>
                <a:lnTo>
                  <a:pt x="14215051" y="7301095"/>
                </a:lnTo>
                <a:lnTo>
                  <a:pt x="14240115" y="7265663"/>
                </a:lnTo>
                <a:lnTo>
                  <a:pt x="14258906" y="7226113"/>
                </a:lnTo>
                <a:lnTo>
                  <a:pt x="14270706" y="7183163"/>
                </a:lnTo>
                <a:lnTo>
                  <a:pt x="14274800" y="7137529"/>
                </a:lnTo>
                <a:lnTo>
                  <a:pt x="14274800" y="253876"/>
                </a:lnTo>
                <a:lnTo>
                  <a:pt x="14270706" y="208236"/>
                </a:lnTo>
                <a:lnTo>
                  <a:pt x="14258906" y="165286"/>
                </a:lnTo>
                <a:lnTo>
                  <a:pt x="14240115" y="125736"/>
                </a:lnTo>
                <a:lnTo>
                  <a:pt x="14215051" y="90304"/>
                </a:lnTo>
                <a:lnTo>
                  <a:pt x="14184433" y="59706"/>
                </a:lnTo>
                <a:lnTo>
                  <a:pt x="14148977" y="34660"/>
                </a:lnTo>
                <a:lnTo>
                  <a:pt x="14109402" y="15882"/>
                </a:lnTo>
                <a:lnTo>
                  <a:pt x="14097802" y="12700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16">
            <a:extLst>
              <a:ext uri="{FF2B5EF4-FFF2-40B4-BE49-F238E27FC236}">
                <a16:creationId xmlns:a16="http://schemas.microsoft.com/office/drawing/2014/main" id="{42E2DF3C-D16B-F879-3A3E-1294C79DBA45}"/>
              </a:ext>
            </a:extLst>
          </p:cNvPr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274" y="4189112"/>
            <a:ext cx="12979400" cy="1384258"/>
          </a:xfrm>
          <a:prstGeom prst="rect">
            <a:avLst/>
          </a:prstGeom>
          <a:solidFill>
            <a:schemeClr val="accent5">
              <a:lumMod val="40000"/>
              <a:lumOff val="60000"/>
              <a:alpha val="5000"/>
            </a:schemeClr>
          </a:solidFill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2665660" y="3967019"/>
            <a:ext cx="31089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Disclosure</a:t>
            </a:r>
            <a:r>
              <a:rPr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Threshold:</a:t>
            </a:r>
            <a:r>
              <a:rPr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FFFFFF"/>
                </a:solidFill>
                <a:latin typeface="Arial"/>
                <a:cs typeface="Arial"/>
              </a:rPr>
              <a:t>R200,000</a:t>
            </a:r>
            <a:endParaRPr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693150" y="3816434"/>
            <a:ext cx="4032250" cy="901700"/>
          </a:xfrm>
          <a:custGeom>
            <a:avLst/>
            <a:gdLst/>
            <a:ahLst/>
            <a:cxnLst/>
            <a:rect l="l" t="t" r="r" b="b"/>
            <a:pathLst>
              <a:path w="4032250" h="584200">
                <a:moveTo>
                  <a:pt x="3905363" y="0"/>
                </a:moveTo>
                <a:lnTo>
                  <a:pt x="126886" y="0"/>
                </a:lnTo>
                <a:lnTo>
                  <a:pt x="77497" y="9980"/>
                </a:lnTo>
                <a:lnTo>
                  <a:pt x="37164" y="37197"/>
                </a:lnTo>
                <a:lnTo>
                  <a:pt x="9971" y="77566"/>
                </a:lnTo>
                <a:lnTo>
                  <a:pt x="0" y="127000"/>
                </a:lnTo>
                <a:lnTo>
                  <a:pt x="0" y="457200"/>
                </a:lnTo>
                <a:lnTo>
                  <a:pt x="9971" y="506633"/>
                </a:lnTo>
                <a:lnTo>
                  <a:pt x="37164" y="547002"/>
                </a:lnTo>
                <a:lnTo>
                  <a:pt x="77497" y="574219"/>
                </a:lnTo>
                <a:lnTo>
                  <a:pt x="126886" y="584200"/>
                </a:lnTo>
                <a:lnTo>
                  <a:pt x="3905363" y="584200"/>
                </a:lnTo>
                <a:lnTo>
                  <a:pt x="3954752" y="574219"/>
                </a:lnTo>
                <a:lnTo>
                  <a:pt x="3995085" y="547002"/>
                </a:lnTo>
                <a:lnTo>
                  <a:pt x="4022278" y="506633"/>
                </a:lnTo>
                <a:lnTo>
                  <a:pt x="4032250" y="457200"/>
                </a:lnTo>
                <a:lnTo>
                  <a:pt x="4032250" y="292100"/>
                </a:lnTo>
                <a:lnTo>
                  <a:pt x="4032250" y="127000"/>
                </a:lnTo>
                <a:lnTo>
                  <a:pt x="4022278" y="77566"/>
                </a:lnTo>
                <a:lnTo>
                  <a:pt x="3995085" y="37197"/>
                </a:lnTo>
                <a:lnTo>
                  <a:pt x="3954752" y="9980"/>
                </a:lnTo>
                <a:lnTo>
                  <a:pt x="3905363" y="0"/>
                </a:lnTo>
                <a:close/>
              </a:path>
            </a:pathLst>
          </a:custGeom>
          <a:solidFill>
            <a:srgbClr val="FFFFFF">
              <a:alpha val="1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058870" y="3956134"/>
            <a:ext cx="3299460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Upper</a:t>
            </a:r>
            <a:r>
              <a:rPr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Donation</a:t>
            </a:r>
            <a:r>
              <a:rPr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Limit:</a:t>
            </a:r>
            <a:r>
              <a:rPr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lang="en-US" b="1" spc="-3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R30</a:t>
            </a:r>
            <a:r>
              <a:rPr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FFFFFF"/>
                </a:solidFill>
                <a:latin typeface="Arial"/>
                <a:cs typeface="Arial"/>
              </a:rPr>
              <a:t>million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06450" y="5162633"/>
            <a:ext cx="6299200" cy="2666715"/>
            <a:chOff x="1022350" y="3930650"/>
            <a:chExt cx="6299200" cy="1422400"/>
          </a:xfrm>
        </p:grpSpPr>
        <p:pic>
          <p:nvPicPr>
            <p:cNvPr id="12" name="object 12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3930650"/>
              <a:ext cx="6299200" cy="1422400"/>
            </a:xfrm>
            <a:prstGeom prst="rect">
              <a:avLst/>
            </a:prstGeom>
            <a:solidFill>
              <a:srgbClr val="00A500">
                <a:alpha val="19830"/>
              </a:srgbClr>
            </a:solidFill>
          </p:spPr>
        </p:pic>
        <p:sp>
          <p:nvSpPr>
            <p:cNvPr id="13" name="object 13"/>
            <p:cNvSpPr/>
            <p:nvPr/>
          </p:nvSpPr>
          <p:spPr>
            <a:xfrm>
              <a:off x="1022350" y="3930650"/>
              <a:ext cx="6299200" cy="1422400"/>
            </a:xfrm>
            <a:custGeom>
              <a:avLst/>
              <a:gdLst/>
              <a:ahLst/>
              <a:cxnLst/>
              <a:rect l="l" t="t" r="r" b="b"/>
              <a:pathLst>
                <a:path w="6299200" h="1422400">
                  <a:moveTo>
                    <a:pt x="6172179" y="0"/>
                  </a:moveTo>
                  <a:lnTo>
                    <a:pt x="127019" y="0"/>
                  </a:lnTo>
                  <a:lnTo>
                    <a:pt x="77578" y="9980"/>
                  </a:lnTo>
                  <a:lnTo>
                    <a:pt x="37203" y="37197"/>
                  </a:lnTo>
                  <a:lnTo>
                    <a:pt x="9981" y="77566"/>
                  </a:lnTo>
                  <a:lnTo>
                    <a:pt x="0" y="127000"/>
                  </a:lnTo>
                  <a:lnTo>
                    <a:pt x="0" y="1295400"/>
                  </a:lnTo>
                  <a:lnTo>
                    <a:pt x="9981" y="1344833"/>
                  </a:lnTo>
                  <a:lnTo>
                    <a:pt x="37203" y="1385202"/>
                  </a:lnTo>
                  <a:lnTo>
                    <a:pt x="77578" y="1412419"/>
                  </a:lnTo>
                  <a:lnTo>
                    <a:pt x="127019" y="1422400"/>
                  </a:lnTo>
                  <a:lnTo>
                    <a:pt x="6172179" y="1422400"/>
                  </a:lnTo>
                  <a:lnTo>
                    <a:pt x="6221621" y="1412419"/>
                  </a:lnTo>
                  <a:lnTo>
                    <a:pt x="6225655" y="1409700"/>
                  </a:lnTo>
                  <a:lnTo>
                    <a:pt x="127018" y="1409700"/>
                  </a:lnTo>
                  <a:lnTo>
                    <a:pt x="82520" y="1400717"/>
                  </a:lnTo>
                  <a:lnTo>
                    <a:pt x="46182" y="1376222"/>
                  </a:lnTo>
                  <a:lnTo>
                    <a:pt x="21683" y="1339890"/>
                  </a:lnTo>
                  <a:lnTo>
                    <a:pt x="12700" y="1295400"/>
                  </a:lnTo>
                  <a:lnTo>
                    <a:pt x="12700" y="127000"/>
                  </a:lnTo>
                  <a:lnTo>
                    <a:pt x="21683" y="82509"/>
                  </a:lnTo>
                  <a:lnTo>
                    <a:pt x="46182" y="46177"/>
                  </a:lnTo>
                  <a:lnTo>
                    <a:pt x="82520" y="21682"/>
                  </a:lnTo>
                  <a:lnTo>
                    <a:pt x="127018" y="12700"/>
                  </a:lnTo>
                  <a:lnTo>
                    <a:pt x="6225655" y="12700"/>
                  </a:lnTo>
                  <a:lnTo>
                    <a:pt x="6221621" y="9980"/>
                  </a:lnTo>
                  <a:lnTo>
                    <a:pt x="6172179" y="0"/>
                  </a:lnTo>
                  <a:close/>
                </a:path>
                <a:path w="6299200" h="1422400">
                  <a:moveTo>
                    <a:pt x="6225655" y="12700"/>
                  </a:moveTo>
                  <a:lnTo>
                    <a:pt x="6172182" y="12700"/>
                  </a:lnTo>
                  <a:lnTo>
                    <a:pt x="6216679" y="21682"/>
                  </a:lnTo>
                  <a:lnTo>
                    <a:pt x="6253016" y="46177"/>
                  </a:lnTo>
                  <a:lnTo>
                    <a:pt x="6277516" y="82509"/>
                  </a:lnTo>
                  <a:lnTo>
                    <a:pt x="6286500" y="127000"/>
                  </a:lnTo>
                  <a:lnTo>
                    <a:pt x="6286500" y="1295400"/>
                  </a:lnTo>
                  <a:lnTo>
                    <a:pt x="6277516" y="1339890"/>
                  </a:lnTo>
                  <a:lnTo>
                    <a:pt x="6253016" y="1376222"/>
                  </a:lnTo>
                  <a:lnTo>
                    <a:pt x="6216679" y="1400717"/>
                  </a:lnTo>
                  <a:lnTo>
                    <a:pt x="6172182" y="1409700"/>
                  </a:lnTo>
                  <a:lnTo>
                    <a:pt x="6225655" y="1409700"/>
                  </a:lnTo>
                  <a:lnTo>
                    <a:pt x="6261996" y="1385202"/>
                  </a:lnTo>
                  <a:lnTo>
                    <a:pt x="6289218" y="1344833"/>
                  </a:lnTo>
                  <a:lnTo>
                    <a:pt x="6299200" y="1295400"/>
                  </a:lnTo>
                  <a:lnTo>
                    <a:pt x="6299200" y="127000"/>
                  </a:lnTo>
                  <a:lnTo>
                    <a:pt x="6289218" y="77566"/>
                  </a:lnTo>
                  <a:lnTo>
                    <a:pt x="6261996" y="37197"/>
                  </a:lnTo>
                  <a:lnTo>
                    <a:pt x="6225655" y="12700"/>
                  </a:lnTo>
                  <a:close/>
                </a:path>
              </a:pathLst>
            </a:custGeom>
            <a:solidFill>
              <a:srgbClr val="4CAF50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213842" y="5315034"/>
            <a:ext cx="5841008" cy="2407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5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Democratic</a:t>
            </a:r>
            <a:r>
              <a:rPr sz="24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Process</a:t>
            </a:r>
            <a:r>
              <a:rPr sz="2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Indicators</a:t>
            </a:r>
            <a:endParaRPr lang="en-US" sz="2400" b="1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consultation</a:t>
            </a:r>
            <a:endParaRPr lang="en-US" sz="2000" dirty="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Multi-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stakeholder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engagement </a:t>
            </a:r>
            <a:endParaRPr lang="en-US" sz="2000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Transparent deliberation </a:t>
            </a:r>
            <a:endParaRPr lang="en-US" sz="2000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Evidence-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based</a:t>
            </a:r>
            <a:r>
              <a:rPr sz="20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decisions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512050" y="5162633"/>
            <a:ext cx="6280150" cy="2666715"/>
            <a:chOff x="7702550" y="3930650"/>
            <a:chExt cx="6299200" cy="1422400"/>
          </a:xfrm>
        </p:grpSpPr>
        <p:pic>
          <p:nvPicPr>
            <p:cNvPr id="17" name="object 17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02550" y="3930650"/>
              <a:ext cx="6299200" cy="1422400"/>
            </a:xfrm>
            <a:prstGeom prst="rect">
              <a:avLst/>
            </a:prstGeom>
            <a:solidFill>
              <a:schemeClr val="accent2">
                <a:lumMod val="75000"/>
                <a:alpha val="33390"/>
              </a:schemeClr>
            </a:solidFill>
          </p:spPr>
        </p:pic>
        <p:sp>
          <p:nvSpPr>
            <p:cNvPr id="18" name="object 18"/>
            <p:cNvSpPr/>
            <p:nvPr/>
          </p:nvSpPr>
          <p:spPr>
            <a:xfrm>
              <a:off x="7702550" y="3930650"/>
              <a:ext cx="6299200" cy="1422400"/>
            </a:xfrm>
            <a:custGeom>
              <a:avLst/>
              <a:gdLst/>
              <a:ahLst/>
              <a:cxnLst/>
              <a:rect l="l" t="t" r="r" b="b"/>
              <a:pathLst>
                <a:path w="6299200" h="1422400">
                  <a:moveTo>
                    <a:pt x="6172174" y="0"/>
                  </a:moveTo>
                  <a:lnTo>
                    <a:pt x="127020" y="0"/>
                  </a:lnTo>
                  <a:lnTo>
                    <a:pt x="77578" y="9980"/>
                  </a:lnTo>
                  <a:lnTo>
                    <a:pt x="37203" y="37197"/>
                  </a:lnTo>
                  <a:lnTo>
                    <a:pt x="9981" y="77566"/>
                  </a:lnTo>
                  <a:lnTo>
                    <a:pt x="0" y="127000"/>
                  </a:lnTo>
                  <a:lnTo>
                    <a:pt x="0" y="1295400"/>
                  </a:lnTo>
                  <a:lnTo>
                    <a:pt x="9981" y="1344833"/>
                  </a:lnTo>
                  <a:lnTo>
                    <a:pt x="37203" y="1385202"/>
                  </a:lnTo>
                  <a:lnTo>
                    <a:pt x="77578" y="1412419"/>
                  </a:lnTo>
                  <a:lnTo>
                    <a:pt x="127020" y="1422400"/>
                  </a:lnTo>
                  <a:lnTo>
                    <a:pt x="6172174" y="1422400"/>
                  </a:lnTo>
                  <a:lnTo>
                    <a:pt x="6221618" y="1412419"/>
                  </a:lnTo>
                  <a:lnTo>
                    <a:pt x="6225653" y="1409700"/>
                  </a:lnTo>
                  <a:lnTo>
                    <a:pt x="127017" y="1409700"/>
                  </a:lnTo>
                  <a:lnTo>
                    <a:pt x="82520" y="1400717"/>
                  </a:lnTo>
                  <a:lnTo>
                    <a:pt x="46183" y="1376222"/>
                  </a:lnTo>
                  <a:lnTo>
                    <a:pt x="21683" y="1339890"/>
                  </a:lnTo>
                  <a:lnTo>
                    <a:pt x="12700" y="1295400"/>
                  </a:lnTo>
                  <a:lnTo>
                    <a:pt x="12700" y="127000"/>
                  </a:lnTo>
                  <a:lnTo>
                    <a:pt x="21683" y="82509"/>
                  </a:lnTo>
                  <a:lnTo>
                    <a:pt x="46183" y="46177"/>
                  </a:lnTo>
                  <a:lnTo>
                    <a:pt x="82520" y="21682"/>
                  </a:lnTo>
                  <a:lnTo>
                    <a:pt x="127017" y="12700"/>
                  </a:lnTo>
                  <a:lnTo>
                    <a:pt x="6225653" y="12700"/>
                  </a:lnTo>
                  <a:lnTo>
                    <a:pt x="6221618" y="9980"/>
                  </a:lnTo>
                  <a:lnTo>
                    <a:pt x="6172174" y="0"/>
                  </a:lnTo>
                  <a:close/>
                </a:path>
                <a:path w="6299200" h="1422400">
                  <a:moveTo>
                    <a:pt x="6225653" y="12700"/>
                  </a:moveTo>
                  <a:lnTo>
                    <a:pt x="6172187" y="12700"/>
                  </a:lnTo>
                  <a:lnTo>
                    <a:pt x="6216682" y="21682"/>
                  </a:lnTo>
                  <a:lnTo>
                    <a:pt x="6253018" y="46177"/>
                  </a:lnTo>
                  <a:lnTo>
                    <a:pt x="6277516" y="82509"/>
                  </a:lnTo>
                  <a:lnTo>
                    <a:pt x="6286500" y="127000"/>
                  </a:lnTo>
                  <a:lnTo>
                    <a:pt x="6286500" y="1295400"/>
                  </a:lnTo>
                  <a:lnTo>
                    <a:pt x="6277516" y="1339890"/>
                  </a:lnTo>
                  <a:lnTo>
                    <a:pt x="6253018" y="1376222"/>
                  </a:lnTo>
                  <a:lnTo>
                    <a:pt x="6216682" y="1400717"/>
                  </a:lnTo>
                  <a:lnTo>
                    <a:pt x="6172187" y="1409700"/>
                  </a:lnTo>
                  <a:lnTo>
                    <a:pt x="6225653" y="1409700"/>
                  </a:lnTo>
                  <a:lnTo>
                    <a:pt x="6261995" y="1385202"/>
                  </a:lnTo>
                  <a:lnTo>
                    <a:pt x="6289217" y="1344833"/>
                  </a:lnTo>
                  <a:lnTo>
                    <a:pt x="6299200" y="1295400"/>
                  </a:lnTo>
                  <a:lnTo>
                    <a:pt x="6299200" y="127000"/>
                  </a:lnTo>
                  <a:lnTo>
                    <a:pt x="6289217" y="77566"/>
                  </a:lnTo>
                  <a:lnTo>
                    <a:pt x="6261995" y="37197"/>
                  </a:lnTo>
                  <a:lnTo>
                    <a:pt x="6225653" y="12700"/>
                  </a:lnTo>
                  <a:close/>
                </a:path>
              </a:pathLst>
            </a:custGeom>
            <a:solidFill>
              <a:srgbClr val="F44336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pPr>
                <a:lnSpc>
                  <a:spcPct val="150000"/>
                </a:lnSpc>
              </a:pPr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7893050" y="5315034"/>
            <a:ext cx="6107710" cy="2407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5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Implementation</a:t>
            </a:r>
            <a:r>
              <a:rPr sz="24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Concerns</a:t>
            </a:r>
            <a:endParaRPr lang="en-US" sz="2400" b="1" spc="-10" dirty="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Higher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limits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reduce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disclosure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coverage </a:t>
            </a:r>
            <a:endParaRPr lang="en-US" sz="2000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Inflation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adjustments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weaken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transparency </a:t>
            </a:r>
            <a:endParaRPr lang="en-US" sz="2000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Court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pressure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timelines</a:t>
            </a:r>
            <a:endParaRPr lang="en-US" sz="2000" spc="-10" dirty="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Less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frequent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reporting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requirements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812800" y="8159750"/>
            <a:ext cx="12979400" cy="1803400"/>
            <a:chOff x="1022350" y="5797550"/>
            <a:chExt cx="12979400" cy="1320800"/>
          </a:xfrm>
        </p:grpSpPr>
        <p:pic>
          <p:nvPicPr>
            <p:cNvPr id="22" name="object 22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2350" y="5797550"/>
              <a:ext cx="12979400" cy="1320800"/>
            </a:xfrm>
            <a:prstGeom prst="rect">
              <a:avLst/>
            </a:prstGeom>
            <a:solidFill>
              <a:srgbClr val="FFC000">
                <a:alpha val="2000"/>
              </a:srgbClr>
            </a:solidFill>
          </p:spPr>
        </p:pic>
        <p:sp>
          <p:nvSpPr>
            <p:cNvPr id="23" name="object 23"/>
            <p:cNvSpPr/>
            <p:nvPr/>
          </p:nvSpPr>
          <p:spPr>
            <a:xfrm>
              <a:off x="1022350" y="5797550"/>
              <a:ext cx="12979400" cy="1320800"/>
            </a:xfrm>
            <a:custGeom>
              <a:avLst/>
              <a:gdLst/>
              <a:ahLst/>
              <a:cxnLst/>
              <a:rect l="l" t="t" r="r" b="b"/>
              <a:pathLst>
                <a:path w="12979400" h="1320800">
                  <a:moveTo>
                    <a:pt x="12826974" y="0"/>
                  </a:moveTo>
                  <a:lnTo>
                    <a:pt x="152423" y="0"/>
                  </a:lnTo>
                  <a:lnTo>
                    <a:pt x="104245" y="7769"/>
                  </a:lnTo>
                  <a:lnTo>
                    <a:pt x="62404" y="29404"/>
                  </a:lnTo>
                  <a:lnTo>
                    <a:pt x="29408" y="62394"/>
                  </a:lnTo>
                  <a:lnTo>
                    <a:pt x="7770" y="104229"/>
                  </a:lnTo>
                  <a:lnTo>
                    <a:pt x="0" y="152400"/>
                  </a:lnTo>
                  <a:lnTo>
                    <a:pt x="0" y="1168400"/>
                  </a:lnTo>
                  <a:lnTo>
                    <a:pt x="7770" y="1216570"/>
                  </a:lnTo>
                  <a:lnTo>
                    <a:pt x="29408" y="1258405"/>
                  </a:lnTo>
                  <a:lnTo>
                    <a:pt x="62404" y="1291395"/>
                  </a:lnTo>
                  <a:lnTo>
                    <a:pt x="104245" y="1313030"/>
                  </a:lnTo>
                  <a:lnTo>
                    <a:pt x="152423" y="1320800"/>
                  </a:lnTo>
                  <a:lnTo>
                    <a:pt x="12826974" y="1320800"/>
                  </a:lnTo>
                  <a:lnTo>
                    <a:pt x="12875155" y="1313030"/>
                  </a:lnTo>
                  <a:lnTo>
                    <a:pt x="12884690" y="1308100"/>
                  </a:lnTo>
                  <a:lnTo>
                    <a:pt x="152421" y="1308100"/>
                  </a:lnTo>
                  <a:lnTo>
                    <a:pt x="108258" y="1300977"/>
                  </a:lnTo>
                  <a:lnTo>
                    <a:pt x="69903" y="1281145"/>
                  </a:lnTo>
                  <a:lnTo>
                    <a:pt x="39658" y="1250904"/>
                  </a:lnTo>
                  <a:lnTo>
                    <a:pt x="19823" y="1212555"/>
                  </a:lnTo>
                  <a:lnTo>
                    <a:pt x="12700" y="1168400"/>
                  </a:lnTo>
                  <a:lnTo>
                    <a:pt x="12700" y="152400"/>
                  </a:lnTo>
                  <a:lnTo>
                    <a:pt x="19823" y="108244"/>
                  </a:lnTo>
                  <a:lnTo>
                    <a:pt x="39658" y="69895"/>
                  </a:lnTo>
                  <a:lnTo>
                    <a:pt x="69903" y="39654"/>
                  </a:lnTo>
                  <a:lnTo>
                    <a:pt x="108258" y="19822"/>
                  </a:lnTo>
                  <a:lnTo>
                    <a:pt x="152421" y="12700"/>
                  </a:lnTo>
                  <a:lnTo>
                    <a:pt x="12884690" y="12700"/>
                  </a:lnTo>
                  <a:lnTo>
                    <a:pt x="12875155" y="7769"/>
                  </a:lnTo>
                  <a:lnTo>
                    <a:pt x="12826974" y="0"/>
                  </a:lnTo>
                  <a:close/>
                </a:path>
                <a:path w="12979400" h="1320800">
                  <a:moveTo>
                    <a:pt x="12884690" y="12700"/>
                  </a:moveTo>
                  <a:lnTo>
                    <a:pt x="12826974" y="12700"/>
                  </a:lnTo>
                  <a:lnTo>
                    <a:pt x="12871137" y="19822"/>
                  </a:lnTo>
                  <a:lnTo>
                    <a:pt x="12909493" y="39654"/>
                  </a:lnTo>
                  <a:lnTo>
                    <a:pt x="12939740" y="69895"/>
                  </a:lnTo>
                  <a:lnTo>
                    <a:pt x="12959576" y="108244"/>
                  </a:lnTo>
                  <a:lnTo>
                    <a:pt x="12966700" y="152400"/>
                  </a:lnTo>
                  <a:lnTo>
                    <a:pt x="12966700" y="1168400"/>
                  </a:lnTo>
                  <a:lnTo>
                    <a:pt x="12959576" y="1212555"/>
                  </a:lnTo>
                  <a:lnTo>
                    <a:pt x="12939740" y="1250904"/>
                  </a:lnTo>
                  <a:lnTo>
                    <a:pt x="12909493" y="1281145"/>
                  </a:lnTo>
                  <a:lnTo>
                    <a:pt x="12871137" y="1300977"/>
                  </a:lnTo>
                  <a:lnTo>
                    <a:pt x="12826974" y="1308100"/>
                  </a:lnTo>
                  <a:lnTo>
                    <a:pt x="12884690" y="1308100"/>
                  </a:lnTo>
                  <a:lnTo>
                    <a:pt x="12916997" y="1291395"/>
                  </a:lnTo>
                  <a:lnTo>
                    <a:pt x="12949992" y="1258405"/>
                  </a:lnTo>
                  <a:lnTo>
                    <a:pt x="12971629" y="1216570"/>
                  </a:lnTo>
                  <a:lnTo>
                    <a:pt x="12979400" y="1168400"/>
                  </a:lnTo>
                  <a:lnTo>
                    <a:pt x="12979400" y="152400"/>
                  </a:lnTo>
                  <a:lnTo>
                    <a:pt x="12971629" y="104229"/>
                  </a:lnTo>
                  <a:lnTo>
                    <a:pt x="12949992" y="62394"/>
                  </a:lnTo>
                  <a:lnTo>
                    <a:pt x="12916997" y="29404"/>
                  </a:lnTo>
                  <a:lnTo>
                    <a:pt x="12884690" y="12700"/>
                  </a:lnTo>
                  <a:close/>
                </a:path>
              </a:pathLst>
            </a:custGeom>
            <a:solidFill>
              <a:srgbClr val="FFC107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854529" y="8266594"/>
            <a:ext cx="12979400" cy="1258037"/>
          </a:xfrm>
          <a:prstGeom prst="rect">
            <a:avLst/>
          </a:prstGeom>
        </p:spPr>
        <p:txBody>
          <a:bodyPr vert="horz" wrap="square" lIns="0" tIns="1689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30"/>
              </a:spcBef>
            </a:pPr>
            <a:r>
              <a:rPr sz="3600" b="1" spc="-10" dirty="0">
                <a:solidFill>
                  <a:srgbClr val="FFECB3"/>
                </a:solidFill>
                <a:latin typeface="Arial"/>
                <a:cs typeface="Arial"/>
              </a:rPr>
              <a:t>ASSESSMENT</a:t>
            </a:r>
            <a:endParaRPr sz="3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20"/>
              </a:spcBef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Negotiated</a:t>
            </a:r>
            <a:r>
              <a:rPr sz="2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political</a:t>
            </a:r>
            <a:r>
              <a:rPr sz="28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28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—</a:t>
            </a:r>
            <a:r>
              <a:rPr sz="2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balancing</a:t>
            </a:r>
            <a:r>
              <a:rPr sz="28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transparency</a:t>
            </a:r>
            <a:r>
              <a:rPr sz="2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28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implementation</a:t>
            </a:r>
            <a:r>
              <a:rPr sz="28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realities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4504178" y="2876550"/>
            <a:ext cx="6777743" cy="4424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800" b="1" spc="-50" dirty="0"/>
              <a:t>May</a:t>
            </a:r>
            <a:r>
              <a:rPr sz="2800" b="1" spc="-50" dirty="0"/>
              <a:t> </a:t>
            </a:r>
            <a:r>
              <a:rPr sz="2800" b="1" dirty="0"/>
              <a:t>2025</a:t>
            </a:r>
            <a:r>
              <a:rPr sz="2800" b="1" spc="-50" dirty="0"/>
              <a:t> </a:t>
            </a:r>
            <a:r>
              <a:rPr sz="2800" b="1" spc="-10" dirty="0"/>
              <a:t>Parliamentary</a:t>
            </a:r>
            <a:r>
              <a:rPr sz="2800" b="1" spc="-50" dirty="0"/>
              <a:t> </a:t>
            </a:r>
            <a:r>
              <a:rPr sz="2800" b="1" spc="-10" dirty="0"/>
              <a:t>Resolution</a:t>
            </a: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68C3D17C-D0B8-188F-6D91-5A61A2FE6773}"/>
              </a:ext>
            </a:extLst>
          </p:cNvPr>
          <p:cNvSpPr txBox="1">
            <a:spLocks/>
          </p:cNvSpPr>
          <p:nvPr/>
        </p:nvSpPr>
        <p:spPr>
          <a:xfrm>
            <a:off x="714830" y="779576"/>
            <a:ext cx="13119099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Evidence of Adaptive Political Will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AF57752-48F5-5616-AFDD-D7BB5D17C2D7}"/>
              </a:ext>
            </a:extLst>
          </p:cNvPr>
          <p:cNvCxnSpPr>
            <a:cxnSpLocks/>
          </p:cNvCxnSpPr>
          <p:nvPr/>
        </p:nvCxnSpPr>
        <p:spPr>
          <a:xfrm>
            <a:off x="854529" y="2086089"/>
            <a:ext cx="13483449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object 5">
            <a:extLst>
              <a:ext uri="{FF2B5EF4-FFF2-40B4-BE49-F238E27FC236}">
                <a16:creationId xmlns:a16="http://schemas.microsoft.com/office/drawing/2014/main" id="{272FB780-15E5-6E32-BF9B-F084954ED612}"/>
              </a:ext>
            </a:extLst>
          </p:cNvPr>
          <p:cNvSpPr/>
          <p:nvPr/>
        </p:nvSpPr>
        <p:spPr>
          <a:xfrm>
            <a:off x="374650" y="432801"/>
            <a:ext cx="14274800" cy="10444749"/>
          </a:xfrm>
          <a:custGeom>
            <a:avLst/>
            <a:gdLst/>
            <a:ahLst/>
            <a:cxnLst/>
            <a:rect l="l" t="t" r="r" b="b"/>
            <a:pathLst>
              <a:path w="14274800" h="7391400">
                <a:moveTo>
                  <a:pt x="14020761" y="0"/>
                </a:moveTo>
                <a:lnTo>
                  <a:pt x="254035" y="0"/>
                </a:lnTo>
                <a:lnTo>
                  <a:pt x="208372" y="4090"/>
                </a:lnTo>
                <a:lnTo>
                  <a:pt x="165394" y="15882"/>
                </a:lnTo>
                <a:lnTo>
                  <a:pt x="125818" y="34660"/>
                </a:lnTo>
                <a:lnTo>
                  <a:pt x="90363" y="59706"/>
                </a:lnTo>
                <a:lnTo>
                  <a:pt x="59745" y="90304"/>
                </a:lnTo>
                <a:lnTo>
                  <a:pt x="34683" y="125736"/>
                </a:lnTo>
                <a:lnTo>
                  <a:pt x="15893" y="165286"/>
                </a:lnTo>
                <a:lnTo>
                  <a:pt x="4092" y="208236"/>
                </a:lnTo>
                <a:lnTo>
                  <a:pt x="0" y="253876"/>
                </a:lnTo>
                <a:lnTo>
                  <a:pt x="0" y="7137529"/>
                </a:lnTo>
                <a:lnTo>
                  <a:pt x="4092" y="7183163"/>
                </a:lnTo>
                <a:lnTo>
                  <a:pt x="15893" y="7226113"/>
                </a:lnTo>
                <a:lnTo>
                  <a:pt x="34683" y="7265663"/>
                </a:lnTo>
                <a:lnTo>
                  <a:pt x="59745" y="7301095"/>
                </a:lnTo>
                <a:lnTo>
                  <a:pt x="90363" y="7331693"/>
                </a:lnTo>
                <a:lnTo>
                  <a:pt x="125818" y="7356739"/>
                </a:lnTo>
                <a:lnTo>
                  <a:pt x="165394" y="7375517"/>
                </a:lnTo>
                <a:lnTo>
                  <a:pt x="208372" y="7387309"/>
                </a:lnTo>
                <a:lnTo>
                  <a:pt x="254035" y="7391400"/>
                </a:lnTo>
                <a:lnTo>
                  <a:pt x="14020761" y="7391400"/>
                </a:lnTo>
                <a:lnTo>
                  <a:pt x="14066424" y="7387309"/>
                </a:lnTo>
                <a:lnTo>
                  <a:pt x="14097802" y="7378700"/>
                </a:lnTo>
                <a:lnTo>
                  <a:pt x="254033" y="7378700"/>
                </a:lnTo>
                <a:lnTo>
                  <a:pt x="205396" y="7373800"/>
                </a:lnTo>
                <a:lnTo>
                  <a:pt x="160095" y="7359747"/>
                </a:lnTo>
                <a:lnTo>
                  <a:pt x="119101" y="7337510"/>
                </a:lnTo>
                <a:lnTo>
                  <a:pt x="83384" y="7308061"/>
                </a:lnTo>
                <a:lnTo>
                  <a:pt x="53915" y="7272367"/>
                </a:lnTo>
                <a:lnTo>
                  <a:pt x="31665" y="7231400"/>
                </a:lnTo>
                <a:lnTo>
                  <a:pt x="17603" y="7186128"/>
                </a:lnTo>
                <a:lnTo>
                  <a:pt x="12700" y="7137529"/>
                </a:lnTo>
                <a:lnTo>
                  <a:pt x="12700" y="253876"/>
                </a:lnTo>
                <a:lnTo>
                  <a:pt x="17603" y="205271"/>
                </a:lnTo>
                <a:lnTo>
                  <a:pt x="31665" y="159999"/>
                </a:lnTo>
                <a:lnTo>
                  <a:pt x="53915" y="119032"/>
                </a:lnTo>
                <a:lnTo>
                  <a:pt x="83384" y="83338"/>
                </a:lnTo>
                <a:lnTo>
                  <a:pt x="119101" y="53889"/>
                </a:lnTo>
                <a:lnTo>
                  <a:pt x="160095" y="31652"/>
                </a:lnTo>
                <a:lnTo>
                  <a:pt x="205396" y="17599"/>
                </a:lnTo>
                <a:lnTo>
                  <a:pt x="254033" y="12700"/>
                </a:lnTo>
                <a:lnTo>
                  <a:pt x="14097802" y="12700"/>
                </a:lnTo>
                <a:lnTo>
                  <a:pt x="14066424" y="4090"/>
                </a:lnTo>
                <a:lnTo>
                  <a:pt x="14020761" y="0"/>
                </a:lnTo>
                <a:close/>
              </a:path>
              <a:path w="14274800" h="7391400">
                <a:moveTo>
                  <a:pt x="14097802" y="12700"/>
                </a:moveTo>
                <a:lnTo>
                  <a:pt x="14020761" y="12700"/>
                </a:lnTo>
                <a:lnTo>
                  <a:pt x="14069399" y="17599"/>
                </a:lnTo>
                <a:lnTo>
                  <a:pt x="14114701" y="31652"/>
                </a:lnTo>
                <a:lnTo>
                  <a:pt x="14155695" y="53889"/>
                </a:lnTo>
                <a:lnTo>
                  <a:pt x="14191413" y="83338"/>
                </a:lnTo>
                <a:lnTo>
                  <a:pt x="14220883" y="119032"/>
                </a:lnTo>
                <a:lnTo>
                  <a:pt x="14243134" y="159999"/>
                </a:lnTo>
                <a:lnTo>
                  <a:pt x="14257196" y="205271"/>
                </a:lnTo>
                <a:lnTo>
                  <a:pt x="14262100" y="253876"/>
                </a:lnTo>
                <a:lnTo>
                  <a:pt x="14262099" y="7137529"/>
                </a:lnTo>
                <a:lnTo>
                  <a:pt x="14257196" y="7186128"/>
                </a:lnTo>
                <a:lnTo>
                  <a:pt x="14243134" y="7231400"/>
                </a:lnTo>
                <a:lnTo>
                  <a:pt x="14220883" y="7272367"/>
                </a:lnTo>
                <a:lnTo>
                  <a:pt x="14191413" y="7308061"/>
                </a:lnTo>
                <a:lnTo>
                  <a:pt x="14155695" y="7337510"/>
                </a:lnTo>
                <a:lnTo>
                  <a:pt x="14114701" y="7359747"/>
                </a:lnTo>
                <a:lnTo>
                  <a:pt x="14069399" y="7373800"/>
                </a:lnTo>
                <a:lnTo>
                  <a:pt x="14020761" y="7378700"/>
                </a:lnTo>
                <a:lnTo>
                  <a:pt x="14097802" y="7378700"/>
                </a:lnTo>
                <a:lnTo>
                  <a:pt x="14148977" y="7356739"/>
                </a:lnTo>
                <a:lnTo>
                  <a:pt x="14184433" y="7331693"/>
                </a:lnTo>
                <a:lnTo>
                  <a:pt x="14215051" y="7301095"/>
                </a:lnTo>
                <a:lnTo>
                  <a:pt x="14240115" y="7265663"/>
                </a:lnTo>
                <a:lnTo>
                  <a:pt x="14258906" y="7226113"/>
                </a:lnTo>
                <a:lnTo>
                  <a:pt x="14270706" y="7183163"/>
                </a:lnTo>
                <a:lnTo>
                  <a:pt x="14274800" y="7137529"/>
                </a:lnTo>
                <a:lnTo>
                  <a:pt x="14274800" y="253876"/>
                </a:lnTo>
                <a:lnTo>
                  <a:pt x="14270706" y="208236"/>
                </a:lnTo>
                <a:lnTo>
                  <a:pt x="14258906" y="165286"/>
                </a:lnTo>
                <a:lnTo>
                  <a:pt x="14240115" y="125736"/>
                </a:lnTo>
                <a:lnTo>
                  <a:pt x="14215051" y="90304"/>
                </a:lnTo>
                <a:lnTo>
                  <a:pt x="14184433" y="59706"/>
                </a:lnTo>
                <a:lnTo>
                  <a:pt x="14148977" y="34660"/>
                </a:lnTo>
                <a:lnTo>
                  <a:pt x="14109402" y="15882"/>
                </a:lnTo>
                <a:lnTo>
                  <a:pt x="14097802" y="12700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9">
            <a:extLst>
              <a:ext uri="{FF2B5EF4-FFF2-40B4-BE49-F238E27FC236}">
                <a16:creationId xmlns:a16="http://schemas.microsoft.com/office/drawing/2014/main" id="{9A6429B6-30CE-7C9A-65D9-13D32BA7882C}"/>
              </a:ext>
            </a:extLst>
          </p:cNvPr>
          <p:cNvSpPr/>
          <p:nvPr/>
        </p:nvSpPr>
        <p:spPr>
          <a:xfrm>
            <a:off x="2298701" y="3799580"/>
            <a:ext cx="4032250" cy="901700"/>
          </a:xfrm>
          <a:custGeom>
            <a:avLst/>
            <a:gdLst/>
            <a:ahLst/>
            <a:cxnLst/>
            <a:rect l="l" t="t" r="r" b="b"/>
            <a:pathLst>
              <a:path w="4032250" h="584200">
                <a:moveTo>
                  <a:pt x="3905363" y="0"/>
                </a:moveTo>
                <a:lnTo>
                  <a:pt x="126886" y="0"/>
                </a:lnTo>
                <a:lnTo>
                  <a:pt x="77497" y="9980"/>
                </a:lnTo>
                <a:lnTo>
                  <a:pt x="37164" y="37197"/>
                </a:lnTo>
                <a:lnTo>
                  <a:pt x="9971" y="77566"/>
                </a:lnTo>
                <a:lnTo>
                  <a:pt x="0" y="127000"/>
                </a:lnTo>
                <a:lnTo>
                  <a:pt x="0" y="457200"/>
                </a:lnTo>
                <a:lnTo>
                  <a:pt x="9971" y="506633"/>
                </a:lnTo>
                <a:lnTo>
                  <a:pt x="37164" y="547002"/>
                </a:lnTo>
                <a:lnTo>
                  <a:pt x="77497" y="574219"/>
                </a:lnTo>
                <a:lnTo>
                  <a:pt x="126886" y="584200"/>
                </a:lnTo>
                <a:lnTo>
                  <a:pt x="3905363" y="584200"/>
                </a:lnTo>
                <a:lnTo>
                  <a:pt x="3954752" y="574219"/>
                </a:lnTo>
                <a:lnTo>
                  <a:pt x="3995085" y="547002"/>
                </a:lnTo>
                <a:lnTo>
                  <a:pt x="4022278" y="506633"/>
                </a:lnTo>
                <a:lnTo>
                  <a:pt x="4032250" y="457200"/>
                </a:lnTo>
                <a:lnTo>
                  <a:pt x="4032250" y="292100"/>
                </a:lnTo>
                <a:lnTo>
                  <a:pt x="4032250" y="127000"/>
                </a:lnTo>
                <a:lnTo>
                  <a:pt x="4022278" y="77566"/>
                </a:lnTo>
                <a:lnTo>
                  <a:pt x="3995085" y="37197"/>
                </a:lnTo>
                <a:lnTo>
                  <a:pt x="3954752" y="9980"/>
                </a:lnTo>
                <a:lnTo>
                  <a:pt x="3905363" y="0"/>
                </a:lnTo>
                <a:close/>
              </a:path>
            </a:pathLst>
          </a:custGeom>
          <a:solidFill>
            <a:srgbClr val="FFFFFF">
              <a:alpha val="1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1143</Words>
  <Application>Microsoft Macintosh PowerPoint</Application>
  <PresentationFormat>Custom</PresentationFormat>
  <Paragraphs>204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INSTITUTIONALISING ACCOUNTABILITY: Digital Tools, Political Will and Transparency in Party Finance </vt:lpstr>
      <vt:lpstr>PowerPoint Presentation</vt:lpstr>
      <vt:lpstr>PowerPoint Presentation</vt:lpstr>
      <vt:lpstr>Individual Factors</vt:lpstr>
      <vt:lpstr>PowerPoint Presentation</vt:lpstr>
      <vt:lpstr>PowerPoint Presentation</vt:lpstr>
      <vt:lpstr>PowerPoint Presentation</vt:lpstr>
      <vt:lpstr>PowerPoint Presentation</vt:lpstr>
      <vt:lpstr>May 2025 Parliamentary Resolution</vt:lpstr>
      <vt:lpstr>PowerPoint Presentation</vt:lpstr>
      <vt:lpstr>PowerPoint Presentation</vt:lpstr>
      <vt:lpstr>PowerPoint Presentation</vt:lpstr>
      <vt:lpstr>PowerPoint Presentation</vt:lpstr>
      <vt:lpstr>Longitudinal Digital Analysis</vt:lpstr>
      <vt:lpstr>KEY FINDINGS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HT</cp:lastModifiedBy>
  <cp:revision>45</cp:revision>
  <dcterms:created xsi:type="dcterms:W3CDTF">2025-06-17T20:34:14Z</dcterms:created>
  <dcterms:modified xsi:type="dcterms:W3CDTF">2025-06-18T08:45:29Z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2025-06-17T00:00:00Z</vt:filetime>
  </property>
  <property fmtid="{D5CDD505-2E9C-101B-9397-08002B2CF9AE}" pid="4" name="Producer">
    <vt:lpwstr>macOS Version 15.5 (Build 24F74) Quartz PDFContext</vt:lpwstr>
  </property>
</Properties>
</file>